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74" r:id="rId6"/>
    <p:sldId id="261" r:id="rId7"/>
    <p:sldId id="272" r:id="rId8"/>
    <p:sldId id="273" r:id="rId9"/>
    <p:sldId id="262" r:id="rId10"/>
    <p:sldId id="263" r:id="rId11"/>
    <p:sldId id="275" r:id="rId12"/>
    <p:sldId id="264" r:id="rId13"/>
    <p:sldId id="276" r:id="rId14"/>
    <p:sldId id="265" r:id="rId15"/>
    <p:sldId id="277" r:id="rId16"/>
    <p:sldId id="278" r:id="rId17"/>
    <p:sldId id="279" r:id="rId18"/>
    <p:sldId id="280" r:id="rId19"/>
    <p:sldId id="281" r:id="rId20"/>
    <p:sldId id="266" r:id="rId21"/>
    <p:sldId id="282" r:id="rId22"/>
    <p:sldId id="283" r:id="rId23"/>
    <p:sldId id="284" r:id="rId24"/>
    <p:sldId id="285" r:id="rId25"/>
    <p:sldId id="267" r:id="rId26"/>
    <p:sldId id="286" r:id="rId27"/>
    <p:sldId id="287" r:id="rId28"/>
    <p:sldId id="288" r:id="rId29"/>
    <p:sldId id="268" r:id="rId30"/>
    <p:sldId id="269" r:id="rId31"/>
    <p:sldId id="270" r:id="rId3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810" y="22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B21B45A-DC12-4722-B6EC-3AF1501AAFBD}" type="datetimeFigureOut">
              <a:rPr lang="en-IN" smtClean="0"/>
              <a:t>22-11-2022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D842573-A12D-46A4-B370-7BBBF96CB8B8}" type="slidenum">
              <a:rPr lang="en-IN" smtClean="0"/>
              <a:t>‹#›</a:t>
            </a:fld>
            <a:endParaRPr lang="en-IN"/>
          </a:p>
        </p:txBody>
      </p:sp>
    </p:spTree>
    <p:extLst>
      <p:ext uri="{BB962C8B-B14F-4D97-AF65-F5344CB8AC3E}">
        <p14:creationId xmlns:p14="http://schemas.microsoft.com/office/powerpoint/2010/main" val="102906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5" name="Holder 5"/>
          <p:cNvSpPr>
            <a:spLocks noGrp="1"/>
          </p:cNvSpPr>
          <p:nvPr>
            <p:ph type="dt" sz="half" idx="6"/>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775F54"/>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900" b="0" i="0">
                <a:solidFill>
                  <a:schemeClr val="tx1"/>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5" name="Holder 5"/>
          <p:cNvSpPr>
            <a:spLocks noGrp="1"/>
          </p:cNvSpPr>
          <p:nvPr>
            <p:ph type="dt" sz="half" idx="6"/>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775F54"/>
                </a:solidFill>
                <a:latin typeface="Microsoft Sans Serif"/>
                <a:cs typeface="Microsoft Sans Serif"/>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6" name="Holder 6"/>
          <p:cNvSpPr>
            <a:spLocks noGrp="1"/>
          </p:cNvSpPr>
          <p:nvPr>
            <p:ph type="dt" sz="half" idx="6"/>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775F54"/>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4" name="Holder 4"/>
          <p:cNvSpPr>
            <a:spLocks noGrp="1"/>
          </p:cNvSpPr>
          <p:nvPr>
            <p:ph type="dt" sz="half" idx="6"/>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3" name="Holder 3"/>
          <p:cNvSpPr>
            <a:spLocks noGrp="1"/>
          </p:cNvSpPr>
          <p:nvPr>
            <p:ph type="dt" sz="half" idx="6"/>
          </p:nvPr>
        </p:nvSpPr>
        <p:spPr/>
        <p:txBody>
          <a:bodyPr lIns="0" tIns="0" rIns="0" bIns="0"/>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80160"/>
            <a:ext cx="533400" cy="228600"/>
          </a:xfrm>
          <a:custGeom>
            <a:avLst/>
            <a:gdLst/>
            <a:ahLst/>
            <a:cxnLst/>
            <a:rect l="l" t="t" r="r" b="b"/>
            <a:pathLst>
              <a:path w="533400" h="228600">
                <a:moveTo>
                  <a:pt x="533400" y="0"/>
                </a:moveTo>
                <a:lnTo>
                  <a:pt x="0" y="0"/>
                </a:lnTo>
                <a:lnTo>
                  <a:pt x="0" y="228600"/>
                </a:lnTo>
                <a:lnTo>
                  <a:pt x="533400" y="228600"/>
                </a:lnTo>
                <a:lnTo>
                  <a:pt x="533400" y="0"/>
                </a:lnTo>
                <a:close/>
              </a:path>
            </a:pathLst>
          </a:custGeom>
          <a:solidFill>
            <a:srgbClr val="DD8046"/>
          </a:solidFill>
        </p:spPr>
        <p:txBody>
          <a:bodyPr wrap="square" lIns="0" tIns="0" rIns="0" bIns="0" rtlCol="0"/>
          <a:lstStyle/>
          <a:p>
            <a:endParaRPr/>
          </a:p>
        </p:txBody>
      </p:sp>
      <p:sp>
        <p:nvSpPr>
          <p:cNvPr id="17" name="bg object 17"/>
          <p:cNvSpPr/>
          <p:nvPr/>
        </p:nvSpPr>
        <p:spPr>
          <a:xfrm>
            <a:off x="590550" y="1280160"/>
            <a:ext cx="8553450" cy="228600"/>
          </a:xfrm>
          <a:custGeom>
            <a:avLst/>
            <a:gdLst/>
            <a:ahLst/>
            <a:cxnLst/>
            <a:rect l="l" t="t" r="r" b="b"/>
            <a:pathLst>
              <a:path w="8553450" h="228600">
                <a:moveTo>
                  <a:pt x="8553450" y="0"/>
                </a:moveTo>
                <a:lnTo>
                  <a:pt x="0" y="0"/>
                </a:lnTo>
                <a:lnTo>
                  <a:pt x="0" y="228600"/>
                </a:lnTo>
                <a:lnTo>
                  <a:pt x="8553450" y="228600"/>
                </a:lnTo>
                <a:lnTo>
                  <a:pt x="8553450" y="0"/>
                </a:lnTo>
                <a:close/>
              </a:path>
            </a:pathLst>
          </a:custGeom>
          <a:solidFill>
            <a:srgbClr val="93B6D2"/>
          </a:solidFill>
        </p:spPr>
        <p:txBody>
          <a:bodyPr wrap="square" lIns="0" tIns="0" rIns="0" bIns="0" rtlCol="0"/>
          <a:lstStyle/>
          <a:p>
            <a:endParaRPr/>
          </a:p>
        </p:txBody>
      </p:sp>
      <p:sp>
        <p:nvSpPr>
          <p:cNvPr id="2" name="Holder 2"/>
          <p:cNvSpPr>
            <a:spLocks noGrp="1"/>
          </p:cNvSpPr>
          <p:nvPr>
            <p:ph type="title"/>
          </p:nvPr>
        </p:nvSpPr>
        <p:spPr>
          <a:xfrm>
            <a:off x="2558669" y="343865"/>
            <a:ext cx="4026661" cy="697230"/>
          </a:xfrm>
          <a:prstGeom prst="rect">
            <a:avLst/>
          </a:prstGeom>
        </p:spPr>
        <p:txBody>
          <a:bodyPr wrap="square" lIns="0" tIns="0" rIns="0" bIns="0">
            <a:spAutoFit/>
          </a:bodyPr>
          <a:lstStyle>
            <a:lvl1pPr>
              <a:defRPr sz="4400" b="0" i="0">
                <a:solidFill>
                  <a:srgbClr val="775F54"/>
                </a:solidFill>
                <a:latin typeface="Microsoft Sans Serif"/>
                <a:cs typeface="Microsoft Sans Serif"/>
              </a:defRPr>
            </a:lvl1pPr>
          </a:lstStyle>
          <a:p>
            <a:endParaRPr/>
          </a:p>
        </p:txBody>
      </p:sp>
      <p:sp>
        <p:nvSpPr>
          <p:cNvPr id="3" name="Holder 3"/>
          <p:cNvSpPr>
            <a:spLocks noGrp="1"/>
          </p:cNvSpPr>
          <p:nvPr>
            <p:ph type="body" idx="1"/>
          </p:nvPr>
        </p:nvSpPr>
        <p:spPr>
          <a:xfrm>
            <a:off x="556387" y="1524352"/>
            <a:ext cx="8031225" cy="1618614"/>
          </a:xfrm>
          <a:prstGeom prst="rect">
            <a:avLst/>
          </a:prstGeom>
        </p:spPr>
        <p:txBody>
          <a:bodyPr wrap="square" lIns="0" tIns="0" rIns="0" bIns="0">
            <a:spAutoFit/>
          </a:bodyPr>
          <a:lstStyle>
            <a:lvl1pPr>
              <a:defRPr sz="2900" b="0" i="0">
                <a:solidFill>
                  <a:schemeClr val="tx1"/>
                </a:solidFill>
                <a:latin typeface="Microsoft Sans Serif"/>
                <a:cs typeface="Microsoft Sans Serif"/>
              </a:defRPr>
            </a:lvl1pPr>
          </a:lstStyle>
          <a:p>
            <a:endParaRPr/>
          </a:p>
        </p:txBody>
      </p:sp>
      <p:sp>
        <p:nvSpPr>
          <p:cNvPr id="4" name="Holder 4"/>
          <p:cNvSpPr>
            <a:spLocks noGrp="1"/>
          </p:cNvSpPr>
          <p:nvPr>
            <p:ph type="ftr" sz="quarter" idx="5"/>
          </p:nvPr>
        </p:nvSpPr>
        <p:spPr>
          <a:xfrm>
            <a:off x="3205098" y="6327525"/>
            <a:ext cx="2743200" cy="219709"/>
          </a:xfrm>
          <a:prstGeom prst="rect">
            <a:avLst/>
          </a:prstGeom>
        </p:spPr>
        <p:txBody>
          <a:bodyPr wrap="square" lIns="0" tIns="0" rIns="0" bIns="0">
            <a:spAutoFit/>
          </a:bodyPr>
          <a:lstStyle>
            <a:lvl1pPr>
              <a:defRPr sz="1400" b="0" i="0">
                <a:solidFill>
                  <a:srgbClr val="775F54"/>
                </a:solidFill>
                <a:latin typeface="Microsoft Sans Serif"/>
                <a:cs typeface="Microsoft Sans Serif"/>
              </a:defRPr>
            </a:lvl1pPr>
          </a:lstStyle>
          <a:p>
            <a:pPr marL="12700">
              <a:lnSpc>
                <a:spcPts val="1580"/>
              </a:lnSpc>
            </a:pPr>
            <a:r>
              <a:rPr lang="en-IN" spc="-75"/>
              <a:t>Department of Computer Science</a:t>
            </a:r>
            <a:endParaRPr spc="-110" dirty="0"/>
          </a:p>
        </p:txBody>
      </p:sp>
      <p:sp>
        <p:nvSpPr>
          <p:cNvPr id="5" name="Holder 5"/>
          <p:cNvSpPr>
            <a:spLocks noGrp="1"/>
          </p:cNvSpPr>
          <p:nvPr>
            <p:ph type="dt" sz="half" idx="6"/>
          </p:nvPr>
        </p:nvSpPr>
        <p:spPr>
          <a:xfrm>
            <a:off x="6175628" y="6327830"/>
            <a:ext cx="798195" cy="219709"/>
          </a:xfrm>
          <a:prstGeom prst="rect">
            <a:avLst/>
          </a:prstGeom>
        </p:spPr>
        <p:txBody>
          <a:bodyPr wrap="square" lIns="0" tIns="0" rIns="0" bIns="0">
            <a:spAutoFit/>
          </a:bodyPr>
          <a:lstStyle>
            <a:lvl1pPr>
              <a:defRPr sz="1400" b="0" i="0">
                <a:solidFill>
                  <a:srgbClr val="775F54"/>
                </a:solidFill>
                <a:latin typeface="Microsoft Sans Serif"/>
                <a:cs typeface="Microsoft Sans Serif"/>
              </a:defRPr>
            </a:lvl1pPr>
          </a:lstStyle>
          <a:p>
            <a:pPr marL="12700">
              <a:lnSpc>
                <a:spcPts val="1580"/>
              </a:lnSpc>
            </a:pPr>
            <a:r>
              <a:rPr lang="en-US" spc="-5"/>
              <a:t>4/7/2018</a:t>
            </a:r>
            <a:endParaRPr spc="-5" dirty="0"/>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9497"/>
            <a:ext cx="9144000" cy="5971540"/>
          </a:xfrm>
          <a:custGeom>
            <a:avLst/>
            <a:gdLst/>
            <a:ahLst/>
            <a:cxnLst/>
            <a:rect l="l" t="t" r="r" b="b"/>
            <a:pathLst>
              <a:path w="9144000" h="5971540">
                <a:moveTo>
                  <a:pt x="0" y="5971032"/>
                </a:moveTo>
                <a:lnTo>
                  <a:pt x="9144000" y="5971032"/>
                </a:lnTo>
                <a:lnTo>
                  <a:pt x="9144000" y="0"/>
                </a:lnTo>
                <a:lnTo>
                  <a:pt x="0" y="0"/>
                </a:lnTo>
                <a:lnTo>
                  <a:pt x="0" y="5971032"/>
                </a:lnTo>
                <a:close/>
              </a:path>
            </a:pathLst>
          </a:custGeom>
          <a:solidFill>
            <a:srgbClr val="775F54"/>
          </a:solidFill>
        </p:spPr>
        <p:txBody>
          <a:bodyPr wrap="square" lIns="0" tIns="0" rIns="0" bIns="0" rtlCol="0"/>
          <a:lstStyle/>
          <a:p>
            <a:endParaRPr/>
          </a:p>
        </p:txBody>
      </p:sp>
      <p:grpSp>
        <p:nvGrpSpPr>
          <p:cNvPr id="3" name="object 3"/>
          <p:cNvGrpSpPr/>
          <p:nvPr/>
        </p:nvGrpSpPr>
        <p:grpSpPr>
          <a:xfrm>
            <a:off x="0" y="5971032"/>
            <a:ext cx="9144000" cy="887094"/>
            <a:chOff x="0" y="5971032"/>
            <a:chExt cx="9144000" cy="887094"/>
          </a:xfrm>
        </p:grpSpPr>
        <p:sp>
          <p:nvSpPr>
            <p:cNvPr id="4" name="object 4"/>
            <p:cNvSpPr/>
            <p:nvPr/>
          </p:nvSpPr>
          <p:spPr>
            <a:xfrm>
              <a:off x="0" y="5971032"/>
              <a:ext cx="9144000" cy="887094"/>
            </a:xfrm>
            <a:custGeom>
              <a:avLst/>
              <a:gdLst/>
              <a:ahLst/>
              <a:cxnLst/>
              <a:rect l="l" t="t" r="r" b="b"/>
              <a:pathLst>
                <a:path w="9144000" h="887095">
                  <a:moveTo>
                    <a:pt x="9144000" y="0"/>
                  </a:moveTo>
                  <a:lnTo>
                    <a:pt x="0" y="0"/>
                  </a:lnTo>
                  <a:lnTo>
                    <a:pt x="0" y="886968"/>
                  </a:lnTo>
                  <a:lnTo>
                    <a:pt x="9144000" y="886968"/>
                  </a:lnTo>
                  <a:lnTo>
                    <a:pt x="9144000" y="0"/>
                  </a:lnTo>
                  <a:close/>
                </a:path>
              </a:pathLst>
            </a:custGeom>
            <a:solidFill>
              <a:srgbClr val="FFFFFF"/>
            </a:solidFill>
          </p:spPr>
          <p:txBody>
            <a:bodyPr wrap="square" lIns="0" tIns="0" rIns="0" bIns="0" rtlCol="0"/>
            <a:lstStyle/>
            <a:p>
              <a:endParaRPr/>
            </a:p>
          </p:txBody>
        </p:sp>
        <p:sp>
          <p:nvSpPr>
            <p:cNvPr id="5" name="object 5"/>
            <p:cNvSpPr/>
            <p:nvPr/>
          </p:nvSpPr>
          <p:spPr>
            <a:xfrm>
              <a:off x="0" y="6053328"/>
              <a:ext cx="2240280" cy="713740"/>
            </a:xfrm>
            <a:custGeom>
              <a:avLst/>
              <a:gdLst/>
              <a:ahLst/>
              <a:cxnLst/>
              <a:rect l="l" t="t" r="r" b="b"/>
              <a:pathLst>
                <a:path w="2240280" h="713740">
                  <a:moveTo>
                    <a:pt x="2240280" y="0"/>
                  </a:moveTo>
                  <a:lnTo>
                    <a:pt x="0" y="0"/>
                  </a:lnTo>
                  <a:lnTo>
                    <a:pt x="0" y="713232"/>
                  </a:lnTo>
                  <a:lnTo>
                    <a:pt x="2240280" y="713232"/>
                  </a:lnTo>
                  <a:lnTo>
                    <a:pt x="2240280" y="0"/>
                  </a:lnTo>
                  <a:close/>
                </a:path>
              </a:pathLst>
            </a:custGeom>
            <a:solidFill>
              <a:srgbClr val="DD8046"/>
            </a:solidFill>
          </p:spPr>
          <p:txBody>
            <a:bodyPr wrap="square" lIns="0" tIns="0" rIns="0" bIns="0" rtlCol="0"/>
            <a:lstStyle/>
            <a:p>
              <a:endParaRPr/>
            </a:p>
          </p:txBody>
        </p:sp>
        <p:sp>
          <p:nvSpPr>
            <p:cNvPr id="6" name="object 6"/>
            <p:cNvSpPr/>
            <p:nvPr/>
          </p:nvSpPr>
          <p:spPr>
            <a:xfrm>
              <a:off x="2359151" y="6044184"/>
              <a:ext cx="6784975" cy="713740"/>
            </a:xfrm>
            <a:custGeom>
              <a:avLst/>
              <a:gdLst/>
              <a:ahLst/>
              <a:cxnLst/>
              <a:rect l="l" t="t" r="r" b="b"/>
              <a:pathLst>
                <a:path w="6784975" h="713740">
                  <a:moveTo>
                    <a:pt x="6784848" y="0"/>
                  </a:moveTo>
                  <a:lnTo>
                    <a:pt x="0" y="0"/>
                  </a:lnTo>
                  <a:lnTo>
                    <a:pt x="0" y="713231"/>
                  </a:lnTo>
                  <a:lnTo>
                    <a:pt x="6784848" y="713231"/>
                  </a:lnTo>
                  <a:lnTo>
                    <a:pt x="6784848" y="0"/>
                  </a:lnTo>
                  <a:close/>
                </a:path>
              </a:pathLst>
            </a:custGeom>
            <a:solidFill>
              <a:srgbClr val="93B6D2"/>
            </a:solidFill>
          </p:spPr>
          <p:txBody>
            <a:bodyPr wrap="square" lIns="0" tIns="0" rIns="0" bIns="0" rtlCol="0"/>
            <a:lstStyle/>
            <a:p>
              <a:endParaRPr/>
            </a:p>
          </p:txBody>
        </p:sp>
      </p:grpSp>
      <p:sp>
        <p:nvSpPr>
          <p:cNvPr id="7" name="object 7"/>
          <p:cNvSpPr txBox="1">
            <a:spLocks noGrp="1"/>
          </p:cNvSpPr>
          <p:nvPr>
            <p:ph type="title"/>
          </p:nvPr>
        </p:nvSpPr>
        <p:spPr>
          <a:xfrm>
            <a:off x="2441194" y="2897251"/>
            <a:ext cx="6469887" cy="1367682"/>
          </a:xfrm>
          <a:prstGeom prst="rect">
            <a:avLst/>
          </a:prstGeom>
        </p:spPr>
        <p:txBody>
          <a:bodyPr vert="horz" wrap="square" lIns="0" tIns="13335" rIns="0" bIns="0" rtlCol="0">
            <a:spAutoFit/>
          </a:bodyPr>
          <a:lstStyle/>
          <a:p>
            <a:pPr marL="12700" algn="r">
              <a:lnSpc>
                <a:spcPct val="100000"/>
              </a:lnSpc>
              <a:spcBef>
                <a:spcPts val="105"/>
              </a:spcBef>
            </a:pPr>
            <a:r>
              <a:rPr lang="en-US" dirty="0">
                <a:solidFill>
                  <a:srgbClr val="EBDDC3"/>
                </a:solidFill>
                <a:latin typeface="Cambria" panose="02040503050406030204" pitchFamily="18" charset="0"/>
                <a:ea typeface="Cambria" panose="02040503050406030204" pitchFamily="18" charset="0"/>
              </a:rPr>
              <a:t>     T</a:t>
            </a:r>
            <a:r>
              <a:rPr lang="en-IN" dirty="0">
                <a:solidFill>
                  <a:srgbClr val="EBDDC3"/>
                </a:solidFill>
                <a:latin typeface="Cambria" panose="02040503050406030204" pitchFamily="18" charset="0"/>
                <a:ea typeface="Cambria" panose="02040503050406030204" pitchFamily="18" charset="0"/>
              </a:rPr>
              <a:t>RAVEL AND TOURISM</a:t>
            </a:r>
            <a:br>
              <a:rPr lang="en-IN" dirty="0">
                <a:solidFill>
                  <a:srgbClr val="EBDDC3"/>
                </a:solidFill>
                <a:latin typeface="Cambria" panose="02040503050406030204" pitchFamily="18" charset="0"/>
                <a:ea typeface="Cambria" panose="02040503050406030204" pitchFamily="18" charset="0"/>
              </a:rPr>
            </a:br>
            <a:r>
              <a:rPr lang="en-IN" dirty="0">
                <a:solidFill>
                  <a:srgbClr val="EBDDC3"/>
                </a:solidFill>
                <a:latin typeface="Cambria" panose="02040503050406030204" pitchFamily="18" charset="0"/>
                <a:ea typeface="Cambria" panose="02040503050406030204" pitchFamily="18" charset="0"/>
              </a:rPr>
              <a:t>MANAGEMENT SYSTEM</a:t>
            </a:r>
          </a:p>
        </p:txBody>
      </p:sp>
      <p:sp>
        <p:nvSpPr>
          <p:cNvPr id="8" name="object 8"/>
          <p:cNvSpPr txBox="1"/>
          <p:nvPr/>
        </p:nvSpPr>
        <p:spPr>
          <a:xfrm>
            <a:off x="2440113" y="4367074"/>
            <a:ext cx="6623050" cy="2054409"/>
          </a:xfrm>
          <a:prstGeom prst="rect">
            <a:avLst/>
          </a:prstGeom>
        </p:spPr>
        <p:txBody>
          <a:bodyPr vert="horz" wrap="square" lIns="0" tIns="12700" rIns="0" bIns="0" rtlCol="0">
            <a:spAutoFit/>
          </a:bodyPr>
          <a:lstStyle/>
          <a:p>
            <a:pPr marR="5715" algn="r">
              <a:lnSpc>
                <a:spcPts val="2280"/>
              </a:lnSpc>
              <a:spcBef>
                <a:spcPts val="100"/>
              </a:spcBef>
            </a:pPr>
            <a:r>
              <a:rPr sz="2000" dirty="0">
                <a:solidFill>
                  <a:schemeClr val="bg1"/>
                </a:solidFill>
                <a:latin typeface="Cambria" panose="02040503050406030204" pitchFamily="18" charset="0"/>
                <a:ea typeface="Cambria" panose="02040503050406030204" pitchFamily="18" charset="0"/>
                <a:cs typeface="Microsoft Sans Serif"/>
              </a:rPr>
              <a:t>GROUP MEMBERS</a:t>
            </a:r>
            <a:r>
              <a:rPr lang="en-US" sz="2000" dirty="0">
                <a:solidFill>
                  <a:schemeClr val="bg1"/>
                </a:solidFill>
                <a:latin typeface="Cambria" panose="02040503050406030204" pitchFamily="18" charset="0"/>
                <a:ea typeface="Cambria" panose="02040503050406030204" pitchFamily="18" charset="0"/>
                <a:cs typeface="Microsoft Sans Serif"/>
              </a:rPr>
              <a:t>:</a:t>
            </a:r>
            <a:endParaRPr sz="2000" dirty="0">
              <a:solidFill>
                <a:schemeClr val="bg1"/>
              </a:solidFill>
              <a:latin typeface="Cambria" panose="02040503050406030204" pitchFamily="18" charset="0"/>
              <a:ea typeface="Cambria" panose="02040503050406030204" pitchFamily="18" charset="0"/>
              <a:cs typeface="Microsoft Sans Serif"/>
            </a:endParaRPr>
          </a:p>
          <a:p>
            <a:pPr marR="5080" algn="r">
              <a:lnSpc>
                <a:spcPts val="2160"/>
              </a:lnSpc>
            </a:pPr>
            <a:r>
              <a:rPr sz="2000" dirty="0">
                <a:solidFill>
                  <a:schemeClr val="bg1"/>
                </a:solidFill>
                <a:latin typeface="Cambria" panose="02040503050406030204" pitchFamily="18" charset="0"/>
                <a:ea typeface="Cambria" panose="02040503050406030204" pitchFamily="18" charset="0"/>
                <a:cs typeface="Microsoft Sans Serif"/>
              </a:rPr>
              <a:t>1.</a:t>
            </a:r>
            <a:r>
              <a:rPr lang="en-US" sz="2000" dirty="0">
                <a:solidFill>
                  <a:schemeClr val="bg1"/>
                </a:solidFill>
                <a:latin typeface="Cambria" panose="02040503050406030204" pitchFamily="18" charset="0"/>
                <a:ea typeface="Cambria" panose="02040503050406030204" pitchFamily="18" charset="0"/>
                <a:cs typeface="Microsoft Sans Serif"/>
              </a:rPr>
              <a:t>Asit Joshi(0827CS201045)</a:t>
            </a:r>
            <a:endParaRPr sz="2000" dirty="0">
              <a:solidFill>
                <a:schemeClr val="bg1"/>
              </a:solidFill>
              <a:latin typeface="Cambria" panose="02040503050406030204" pitchFamily="18" charset="0"/>
              <a:ea typeface="Cambria" panose="02040503050406030204" pitchFamily="18" charset="0"/>
              <a:cs typeface="Microsoft Sans Serif"/>
            </a:endParaRPr>
          </a:p>
          <a:p>
            <a:pPr marR="5080" algn="r">
              <a:lnSpc>
                <a:spcPts val="2160"/>
              </a:lnSpc>
            </a:pPr>
            <a:r>
              <a:rPr sz="2000" dirty="0">
                <a:solidFill>
                  <a:schemeClr val="bg1"/>
                </a:solidFill>
                <a:latin typeface="Cambria" panose="02040503050406030204" pitchFamily="18" charset="0"/>
                <a:ea typeface="Cambria" panose="02040503050406030204" pitchFamily="18" charset="0"/>
                <a:cs typeface="Microsoft Sans Serif"/>
              </a:rPr>
              <a:t>2.</a:t>
            </a:r>
            <a:r>
              <a:rPr lang="en-US" sz="2000" dirty="0">
                <a:solidFill>
                  <a:schemeClr val="bg1"/>
                </a:solidFill>
                <a:latin typeface="Cambria" panose="02040503050406030204" pitchFamily="18" charset="0"/>
                <a:ea typeface="Cambria" panose="02040503050406030204" pitchFamily="18" charset="0"/>
                <a:cs typeface="Microsoft Sans Serif"/>
              </a:rPr>
              <a:t>Ayush Choudhary(0827CS201052)</a:t>
            </a:r>
            <a:endParaRPr sz="2000" dirty="0">
              <a:solidFill>
                <a:schemeClr val="bg1"/>
              </a:solidFill>
              <a:latin typeface="Cambria" panose="02040503050406030204" pitchFamily="18" charset="0"/>
              <a:ea typeface="Cambria" panose="02040503050406030204" pitchFamily="18" charset="0"/>
              <a:cs typeface="Microsoft Sans Serif"/>
            </a:endParaRPr>
          </a:p>
          <a:p>
            <a:pPr marR="5080" algn="r">
              <a:lnSpc>
                <a:spcPts val="2280"/>
              </a:lnSpc>
            </a:pPr>
            <a:r>
              <a:rPr sz="2000" dirty="0">
                <a:solidFill>
                  <a:schemeClr val="bg1"/>
                </a:solidFill>
                <a:latin typeface="Cambria" panose="02040503050406030204" pitchFamily="18" charset="0"/>
                <a:ea typeface="Cambria" panose="02040503050406030204" pitchFamily="18" charset="0"/>
                <a:cs typeface="Microsoft Sans Serif"/>
              </a:rPr>
              <a:t>3.</a:t>
            </a:r>
            <a:r>
              <a:rPr lang="en-US" sz="2000" dirty="0">
                <a:solidFill>
                  <a:schemeClr val="bg1"/>
                </a:solidFill>
                <a:latin typeface="Cambria" panose="02040503050406030204" pitchFamily="18" charset="0"/>
                <a:ea typeface="Cambria" panose="02040503050406030204" pitchFamily="18" charset="0"/>
                <a:cs typeface="Microsoft Sans Serif"/>
              </a:rPr>
              <a:t>Deepakshi Choudhary(0827CS201064)</a:t>
            </a:r>
            <a:endParaRPr sz="2000" dirty="0">
              <a:solidFill>
                <a:schemeClr val="bg1"/>
              </a:solidFill>
              <a:latin typeface="Cambria" panose="02040503050406030204" pitchFamily="18" charset="0"/>
              <a:ea typeface="Cambria" panose="02040503050406030204" pitchFamily="18" charset="0"/>
              <a:cs typeface="Microsoft Sans Serif"/>
            </a:endParaRPr>
          </a:p>
          <a:p>
            <a:pPr>
              <a:lnSpc>
                <a:spcPct val="100000"/>
              </a:lnSpc>
            </a:pPr>
            <a:r>
              <a:rPr lang="en-US" sz="2200" dirty="0">
                <a:solidFill>
                  <a:schemeClr val="bg1"/>
                </a:solidFill>
                <a:latin typeface="Cambria" panose="02040503050406030204" pitchFamily="18" charset="0"/>
                <a:ea typeface="Cambria" panose="02040503050406030204" pitchFamily="18" charset="0"/>
                <a:cs typeface="Microsoft Sans Serif"/>
              </a:rPr>
              <a:t>                      4.Deependra Singh Parihar(0827CS201065)</a:t>
            </a:r>
            <a:endParaRPr sz="2200" dirty="0">
              <a:solidFill>
                <a:schemeClr val="bg1"/>
              </a:solidFill>
              <a:latin typeface="Cambria" panose="02040503050406030204" pitchFamily="18" charset="0"/>
              <a:ea typeface="Cambria" panose="02040503050406030204" pitchFamily="18" charset="0"/>
              <a:cs typeface="Microsoft Sans Serif"/>
            </a:endParaRPr>
          </a:p>
          <a:p>
            <a:pPr marL="12700">
              <a:lnSpc>
                <a:spcPct val="100000"/>
              </a:lnSpc>
              <a:spcBef>
                <a:spcPts val="1395"/>
              </a:spcBef>
            </a:pPr>
            <a:r>
              <a:rPr sz="2400" dirty="0">
                <a:solidFill>
                  <a:schemeClr val="bg1"/>
                </a:solidFill>
                <a:latin typeface="Cambria" panose="02040503050406030204" pitchFamily="18" charset="0"/>
                <a:ea typeface="Cambria" panose="02040503050406030204" pitchFamily="18" charset="0"/>
                <a:cs typeface="Microsoft Sans Serif"/>
              </a:rPr>
              <a:t>Submitted to Department of </a:t>
            </a:r>
            <a:r>
              <a:rPr lang="en-US" sz="2400" dirty="0">
                <a:solidFill>
                  <a:schemeClr val="bg1"/>
                </a:solidFill>
                <a:latin typeface="Cambria" panose="02040503050406030204" pitchFamily="18" charset="0"/>
                <a:ea typeface="Cambria" panose="02040503050406030204" pitchFamily="18" charset="0"/>
                <a:cs typeface="Microsoft Sans Serif"/>
              </a:rPr>
              <a:t>Computer Science</a:t>
            </a:r>
            <a:endParaRPr sz="2400" dirty="0">
              <a:solidFill>
                <a:schemeClr val="bg1"/>
              </a:solidFill>
              <a:latin typeface="Cambria" panose="02040503050406030204" pitchFamily="18" charset="0"/>
              <a:ea typeface="Cambria" panose="02040503050406030204" pitchFamily="18" charset="0"/>
              <a:cs typeface="Microsoft Sans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697095" cy="697230"/>
          </a:xfrm>
          <a:prstGeom prst="rect">
            <a:avLst/>
          </a:prstGeom>
        </p:spPr>
        <p:txBody>
          <a:bodyPr vert="horz" wrap="square" lIns="0" tIns="13335" rIns="0" bIns="0" rtlCol="0">
            <a:spAutoFit/>
          </a:bodyPr>
          <a:lstStyle/>
          <a:p>
            <a:pPr marL="12700">
              <a:lnSpc>
                <a:spcPct val="100000"/>
              </a:lnSpc>
              <a:spcBef>
                <a:spcPts val="105"/>
              </a:spcBef>
            </a:pPr>
            <a:r>
              <a:rPr spc="-1105" dirty="0"/>
              <a:t>R</a:t>
            </a:r>
            <a:r>
              <a:rPr spc="-260" dirty="0"/>
              <a:t>equirement</a:t>
            </a:r>
            <a:r>
              <a:rPr spc="-25" dirty="0"/>
              <a:t> </a:t>
            </a:r>
            <a:r>
              <a:rPr spc="-295" dirty="0"/>
              <a:t>Analysis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6" y="1612138"/>
            <a:ext cx="8452613" cy="4768613"/>
          </a:xfrm>
          <a:prstGeom prst="rect">
            <a:avLst/>
          </a:prstGeom>
        </p:spPr>
        <p:txBody>
          <a:bodyPr vert="horz" wrap="square" lIns="0" tIns="13335" rIns="0" bIns="0" rtlCol="0">
            <a:spAutoFit/>
          </a:bodyPr>
          <a:lstStyle/>
          <a:p>
            <a:r>
              <a:rPr lang="en-US" sz="2900" spc="-755"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Functional Requirements:</a:t>
            </a:r>
          </a:p>
          <a:p>
            <a:pPr marL="457200" indent="-457200">
              <a:buClr>
                <a:schemeClr val="accent6">
                  <a:lumMod val="75000"/>
                </a:schemeClr>
              </a:buClr>
              <a:buFont typeface="Wingdings" panose="05000000000000000000" pitchFamily="2" charset="2"/>
              <a:buChar char="q"/>
            </a:pP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Gives</a:t>
            </a:r>
            <a:r>
              <a:rPr lang="en-US" sz="2800" spc="-2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accurate</a:t>
            </a:r>
            <a:r>
              <a:rPr lang="en-US" sz="2800" spc="-1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information and up</a:t>
            </a:r>
            <a:r>
              <a:rPr lang="en-US" sz="2800" spc="-1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to</a:t>
            </a:r>
            <a:r>
              <a:rPr lang="en-US" sz="2800" spc="-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date</a:t>
            </a:r>
            <a:r>
              <a:rPr lang="en-US" sz="2800" spc="-1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information about the location and packages.</a:t>
            </a:r>
          </a:p>
          <a:p>
            <a:pPr marL="457200" indent="-457200">
              <a:buClr>
                <a:schemeClr val="accent6">
                  <a:lumMod val="75000"/>
                </a:schemeClr>
              </a:buClr>
              <a:buFont typeface="Wingdings" panose="05000000000000000000" pitchFamily="2" charset="2"/>
              <a:buChar char="q"/>
            </a:pP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It</a:t>
            </a:r>
            <a:r>
              <a:rPr lang="en-US" sz="2800" spc="-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minimizes</a:t>
            </a:r>
            <a:r>
              <a:rPr lang="en-US" sz="2800" spc="-1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a:t>
            </a:r>
            <a:r>
              <a:rPr lang="en-US" sz="2800" spc="-5"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documentation</a:t>
            </a:r>
            <a:r>
              <a:rPr lang="en-US" sz="2800" spc="-3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related work.</a:t>
            </a:r>
          </a:p>
          <a:p>
            <a:pPr marL="457200" indent="-457200">
              <a:buClr>
                <a:schemeClr val="accent6">
                  <a:lumMod val="75000"/>
                </a:schemeClr>
              </a:buClr>
              <a:buFont typeface="Wingdings" panose="05000000000000000000" pitchFamily="2" charset="2"/>
              <a:buChar char="q"/>
            </a:pP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Traveler's</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 details will be preserved for any future booking or enquiry.</a:t>
            </a:r>
          </a:p>
          <a:p>
            <a:pPr marL="457200" indent="-457200">
              <a:buClr>
                <a:schemeClr val="accent6">
                  <a:lumMod val="75000"/>
                </a:schemeClr>
              </a:buClr>
              <a:buFont typeface="Wingdings" panose="05000000000000000000" pitchFamily="2" charset="2"/>
              <a:buChar char="q"/>
            </a:pPr>
            <a:r>
              <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Booking confirmation and payment </a:t>
            </a: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and other facilities will be provided at one place.</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Website will provide a platform that will assist tourist towards information of various tourist locations.</a:t>
            </a:r>
            <a:endParaRPr lang="en-US" sz="2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8</a:t>
            </a:r>
            <a:endParaRPr sz="12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697095" cy="697230"/>
          </a:xfrm>
          <a:prstGeom prst="rect">
            <a:avLst/>
          </a:prstGeom>
        </p:spPr>
        <p:txBody>
          <a:bodyPr vert="horz" wrap="square" lIns="0" tIns="13335" rIns="0" bIns="0" rtlCol="0">
            <a:spAutoFit/>
          </a:bodyPr>
          <a:lstStyle/>
          <a:p>
            <a:pPr marL="12700">
              <a:lnSpc>
                <a:spcPct val="100000"/>
              </a:lnSpc>
              <a:spcBef>
                <a:spcPts val="105"/>
              </a:spcBef>
            </a:pPr>
            <a:r>
              <a:rPr spc="-1105" dirty="0"/>
              <a:t>R</a:t>
            </a:r>
            <a:r>
              <a:rPr spc="-260" dirty="0"/>
              <a:t>equirement</a:t>
            </a:r>
            <a:r>
              <a:rPr spc="-25" dirty="0"/>
              <a:t> </a:t>
            </a:r>
            <a:r>
              <a:rPr spc="-295" dirty="0"/>
              <a:t>Analysis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8147814" cy="3460563"/>
          </a:xfrm>
          <a:prstGeom prst="rect">
            <a:avLst/>
          </a:prstGeom>
        </p:spPr>
        <p:txBody>
          <a:bodyPr vert="horz" wrap="square" lIns="0" tIns="13335" rIns="0" bIns="0" rtlCol="0">
            <a:spAutoFit/>
          </a:bodyPr>
          <a:lstStyle/>
          <a:p>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Non Functional Requirements:</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The application should be easily accessible and should be reliable. </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The application should load quickly. </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The users data should be secured. </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The application should be portable so that it is easily accessible. </a:t>
            </a:r>
          </a:p>
          <a:p>
            <a:pPr marL="457200" indent="-457200">
              <a:buClr>
                <a:schemeClr val="accent6">
                  <a:lumMod val="75000"/>
                </a:schemeClr>
              </a:buClr>
              <a:buFont typeface="Wingdings" panose="05000000000000000000" pitchFamily="2" charset="2"/>
              <a:buChar char="q"/>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Should be available 24 x 7.</a:t>
            </a:r>
            <a:endParaRPr lang="en-IN" sz="2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8</a:t>
            </a:r>
            <a:endParaRPr sz="1200">
              <a:latin typeface="Arial"/>
              <a:cs typeface="Arial"/>
            </a:endParaRPr>
          </a:p>
        </p:txBody>
      </p:sp>
    </p:spTree>
    <p:extLst>
      <p:ext uri="{BB962C8B-B14F-4D97-AF65-F5344CB8AC3E}">
        <p14:creationId xmlns:p14="http://schemas.microsoft.com/office/powerpoint/2010/main" val="415904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27170" cy="697230"/>
          </a:xfrm>
          <a:prstGeom prst="rect">
            <a:avLst/>
          </a:prstGeom>
        </p:spPr>
        <p:txBody>
          <a:bodyPr vert="horz" wrap="square" lIns="0" tIns="13335" rIns="0" bIns="0" rtlCol="0">
            <a:spAutoFit/>
          </a:bodyPr>
          <a:lstStyle/>
          <a:p>
            <a:pPr marL="12700">
              <a:lnSpc>
                <a:spcPct val="100000"/>
              </a:lnSpc>
              <a:spcBef>
                <a:spcPts val="105"/>
              </a:spcBef>
            </a:pPr>
            <a:r>
              <a:rPr spc="-295" dirty="0"/>
              <a:t>Solution</a:t>
            </a:r>
            <a:r>
              <a:rPr spc="-5" dirty="0"/>
              <a:t> </a:t>
            </a:r>
            <a:r>
              <a:rPr spc="-10" dirty="0"/>
              <a:t>p</a:t>
            </a:r>
            <a:r>
              <a:rPr spc="-110" dirty="0"/>
              <a:t>r</a:t>
            </a:r>
            <a:r>
              <a:rPr spc="-250" dirty="0"/>
              <a:t>oposed</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36296"/>
            <a:ext cx="3652013" cy="4378635"/>
          </a:xfrm>
          <a:prstGeom prst="rect">
            <a:avLst/>
          </a:prstGeom>
        </p:spPr>
        <p:txBody>
          <a:bodyPr vert="horz" wrap="square" lIns="0" tIns="13335" rIns="0" bIns="0" rtlCol="0">
            <a:spAutoFit/>
          </a:bodyPr>
          <a:lstStyle/>
          <a:p>
            <a:r>
              <a:rPr lang="en-US" sz="3600" u="sng" dirty="0"/>
              <a:t>Technology Stack</a:t>
            </a:r>
            <a:r>
              <a:rPr lang="en-US" sz="3600" dirty="0"/>
              <a:t>:</a:t>
            </a:r>
          </a:p>
          <a:p>
            <a:pPr>
              <a:lnSpc>
                <a:spcPct val="150000"/>
              </a:lnSpc>
            </a:pPr>
            <a:r>
              <a:rPr lang="en-US" sz="2800" dirty="0"/>
              <a:t>XAMPP Server</a:t>
            </a:r>
          </a:p>
          <a:p>
            <a:pPr>
              <a:lnSpc>
                <a:spcPct val="150000"/>
              </a:lnSpc>
            </a:pPr>
            <a:r>
              <a:rPr lang="en-US" sz="2800" dirty="0"/>
              <a:t>HTML</a:t>
            </a:r>
          </a:p>
          <a:p>
            <a:pPr>
              <a:lnSpc>
                <a:spcPct val="150000"/>
              </a:lnSpc>
            </a:pPr>
            <a:r>
              <a:rPr lang="en-US" sz="2800" dirty="0"/>
              <a:t>CSS</a:t>
            </a:r>
          </a:p>
          <a:p>
            <a:pPr>
              <a:lnSpc>
                <a:spcPct val="150000"/>
              </a:lnSpc>
            </a:pPr>
            <a:r>
              <a:rPr lang="en-US" sz="2800" dirty="0"/>
              <a:t>JavaScript</a:t>
            </a:r>
          </a:p>
          <a:p>
            <a:pPr>
              <a:lnSpc>
                <a:spcPct val="150000"/>
              </a:lnSpc>
            </a:pPr>
            <a:r>
              <a:rPr lang="en-US" sz="2800" dirty="0"/>
              <a:t>PHP5.2.0</a:t>
            </a:r>
          </a:p>
          <a:p>
            <a:pPr>
              <a:lnSpc>
                <a:spcPct val="150000"/>
              </a:lnSpc>
            </a:pPr>
            <a:r>
              <a:rPr lang="en-US" sz="2800" dirty="0"/>
              <a:t>MySQL</a:t>
            </a: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9</a:t>
            </a:r>
            <a:endParaRPr sz="1200">
              <a:latin typeface="Arial"/>
              <a:cs typeface="Arial"/>
            </a:endParaRPr>
          </a:p>
        </p:txBody>
      </p:sp>
      <p:pic>
        <p:nvPicPr>
          <p:cNvPr id="8" name="Picture 7">
            <a:extLst>
              <a:ext uri="{FF2B5EF4-FFF2-40B4-BE49-F238E27FC236}">
                <a16:creationId xmlns:a16="http://schemas.microsoft.com/office/drawing/2014/main" id="{87CD869B-A23A-D62F-FC22-BE3D7049E82C}"/>
              </a:ext>
            </a:extLst>
          </p:cNvPr>
          <p:cNvPicPr>
            <a:picLocks noChangeAspect="1"/>
          </p:cNvPicPr>
          <p:nvPr/>
        </p:nvPicPr>
        <p:blipFill>
          <a:blip r:embed="rId2"/>
          <a:stretch>
            <a:fillRect/>
          </a:stretch>
        </p:blipFill>
        <p:spPr>
          <a:xfrm>
            <a:off x="3505200" y="2362200"/>
            <a:ext cx="5547232" cy="32746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27170" cy="697230"/>
          </a:xfrm>
          <a:prstGeom prst="rect">
            <a:avLst/>
          </a:prstGeom>
        </p:spPr>
        <p:txBody>
          <a:bodyPr vert="horz" wrap="square" lIns="0" tIns="13335" rIns="0" bIns="0" rtlCol="0">
            <a:spAutoFit/>
          </a:bodyPr>
          <a:lstStyle/>
          <a:p>
            <a:pPr marL="12700">
              <a:lnSpc>
                <a:spcPct val="100000"/>
              </a:lnSpc>
              <a:spcBef>
                <a:spcPts val="105"/>
              </a:spcBef>
            </a:pPr>
            <a:r>
              <a:rPr spc="-295" dirty="0"/>
              <a:t>Solution</a:t>
            </a:r>
            <a:r>
              <a:rPr spc="-5" dirty="0"/>
              <a:t> </a:t>
            </a:r>
            <a:r>
              <a:rPr spc="-10" dirty="0"/>
              <a:t>p</a:t>
            </a:r>
            <a:r>
              <a:rPr spc="-110" dirty="0"/>
              <a:t>r</a:t>
            </a:r>
            <a:r>
              <a:rPr spc="-250" dirty="0"/>
              <a:t>oposed</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3662"/>
            <a:ext cx="7012940" cy="819150"/>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59615"/>
              <a:buFont typeface="Wingdings"/>
              <a:buChar char=""/>
              <a:tabLst>
                <a:tab pos="332105" algn="l"/>
                <a:tab pos="332740" algn="l"/>
              </a:tabLst>
            </a:pPr>
            <a:r>
              <a:rPr sz="2600" spc="-300" dirty="0">
                <a:latin typeface="Microsoft Sans Serif"/>
                <a:cs typeface="Microsoft Sans Serif"/>
              </a:rPr>
              <a:t>The</a:t>
            </a:r>
            <a:r>
              <a:rPr sz="2600" spc="-5" dirty="0">
                <a:latin typeface="Microsoft Sans Serif"/>
                <a:cs typeface="Microsoft Sans Serif"/>
              </a:rPr>
              <a:t> </a:t>
            </a:r>
            <a:r>
              <a:rPr sz="2600" spc="-345" dirty="0">
                <a:latin typeface="Microsoft Sans Serif"/>
                <a:cs typeface="Microsoft Sans Serif"/>
              </a:rPr>
              <a:t>m</a:t>
            </a:r>
            <a:r>
              <a:rPr sz="2600" spc="-225" dirty="0">
                <a:latin typeface="Microsoft Sans Serif"/>
                <a:cs typeface="Microsoft Sans Serif"/>
              </a:rPr>
              <a:t>e</a:t>
            </a:r>
            <a:r>
              <a:rPr sz="2600" spc="-114" dirty="0">
                <a:latin typeface="Microsoft Sans Serif"/>
                <a:cs typeface="Microsoft Sans Serif"/>
              </a:rPr>
              <a:t>tho</a:t>
            </a:r>
            <a:r>
              <a:rPr sz="2600" spc="-135" dirty="0">
                <a:latin typeface="Microsoft Sans Serif"/>
                <a:cs typeface="Microsoft Sans Serif"/>
              </a:rPr>
              <a:t>d</a:t>
            </a:r>
            <a:r>
              <a:rPr sz="2600" spc="280" dirty="0">
                <a:latin typeface="Microsoft Sans Serif"/>
                <a:cs typeface="Microsoft Sans Serif"/>
              </a:rPr>
              <a:t>/</a:t>
            </a:r>
            <a:r>
              <a:rPr sz="2600" spc="285" dirty="0">
                <a:latin typeface="Microsoft Sans Serif"/>
                <a:cs typeface="Microsoft Sans Serif"/>
              </a:rPr>
              <a:t>t</a:t>
            </a:r>
            <a:r>
              <a:rPr sz="2600" spc="-235" dirty="0">
                <a:latin typeface="Microsoft Sans Serif"/>
                <a:cs typeface="Microsoft Sans Serif"/>
              </a:rPr>
              <a:t>e</a:t>
            </a:r>
            <a:r>
              <a:rPr sz="2600" spc="-110" dirty="0">
                <a:latin typeface="Microsoft Sans Serif"/>
                <a:cs typeface="Microsoft Sans Serif"/>
              </a:rPr>
              <a:t>c</a:t>
            </a:r>
            <a:r>
              <a:rPr sz="2600" spc="-325" dirty="0">
                <a:latin typeface="Microsoft Sans Serif"/>
                <a:cs typeface="Microsoft Sans Serif"/>
              </a:rPr>
              <a:t>h</a:t>
            </a:r>
            <a:r>
              <a:rPr sz="2600" spc="-160" dirty="0">
                <a:latin typeface="Microsoft Sans Serif"/>
                <a:cs typeface="Microsoft Sans Serif"/>
              </a:rPr>
              <a:t>nique</a:t>
            </a:r>
            <a:r>
              <a:rPr sz="2600" spc="-30" dirty="0">
                <a:latin typeface="Microsoft Sans Serif"/>
                <a:cs typeface="Microsoft Sans Serif"/>
              </a:rPr>
              <a:t> </a:t>
            </a:r>
            <a:r>
              <a:rPr sz="2600" spc="-15" dirty="0">
                <a:latin typeface="Microsoft Sans Serif"/>
                <a:cs typeface="Microsoft Sans Serif"/>
              </a:rPr>
              <a:t>app</a:t>
            </a:r>
            <a:r>
              <a:rPr sz="2600" dirty="0">
                <a:latin typeface="Microsoft Sans Serif"/>
                <a:cs typeface="Microsoft Sans Serif"/>
              </a:rPr>
              <a:t>l</a:t>
            </a:r>
            <a:r>
              <a:rPr sz="2600" spc="-55" dirty="0">
                <a:latin typeface="Microsoft Sans Serif"/>
                <a:cs typeface="Microsoft Sans Serif"/>
              </a:rPr>
              <a:t>i</a:t>
            </a:r>
            <a:r>
              <a:rPr sz="2600" spc="-114" dirty="0">
                <a:latin typeface="Microsoft Sans Serif"/>
                <a:cs typeface="Microsoft Sans Serif"/>
              </a:rPr>
              <a:t>e</a:t>
            </a:r>
            <a:r>
              <a:rPr sz="2600" spc="-10" dirty="0">
                <a:latin typeface="Microsoft Sans Serif"/>
                <a:cs typeface="Microsoft Sans Serif"/>
              </a:rPr>
              <a:t>d</a:t>
            </a:r>
            <a:r>
              <a:rPr sz="2600" spc="5" dirty="0">
                <a:latin typeface="Microsoft Sans Serif"/>
                <a:cs typeface="Microsoft Sans Serif"/>
              </a:rPr>
              <a:t> </a:t>
            </a:r>
            <a:r>
              <a:rPr sz="2600" spc="85" dirty="0">
                <a:latin typeface="Microsoft Sans Serif"/>
                <a:cs typeface="Microsoft Sans Serif"/>
              </a:rPr>
              <a:t>f</a:t>
            </a:r>
            <a:r>
              <a:rPr sz="2600" spc="-75" dirty="0">
                <a:latin typeface="Microsoft Sans Serif"/>
                <a:cs typeface="Microsoft Sans Serif"/>
              </a:rPr>
              <a:t>or</a:t>
            </a:r>
            <a:r>
              <a:rPr sz="2600" spc="5" dirty="0">
                <a:latin typeface="Microsoft Sans Serif"/>
                <a:cs typeface="Microsoft Sans Serif"/>
              </a:rPr>
              <a:t> </a:t>
            </a:r>
            <a:r>
              <a:rPr sz="2600" spc="-80" dirty="0">
                <a:latin typeface="Microsoft Sans Serif"/>
                <a:cs typeface="Microsoft Sans Serif"/>
              </a:rPr>
              <a:t>d</a:t>
            </a:r>
            <a:r>
              <a:rPr sz="2600" spc="-75" dirty="0">
                <a:latin typeface="Microsoft Sans Serif"/>
                <a:cs typeface="Microsoft Sans Serif"/>
              </a:rPr>
              <a:t>e</a:t>
            </a:r>
            <a:r>
              <a:rPr sz="2600" spc="-210" dirty="0">
                <a:latin typeface="Microsoft Sans Serif"/>
                <a:cs typeface="Microsoft Sans Serif"/>
              </a:rPr>
              <a:t>v</a:t>
            </a:r>
            <a:r>
              <a:rPr sz="2600" spc="-120" dirty="0">
                <a:latin typeface="Microsoft Sans Serif"/>
                <a:cs typeface="Microsoft Sans Serif"/>
              </a:rPr>
              <a:t>e</a:t>
            </a:r>
            <a:r>
              <a:rPr sz="2600" spc="-40" dirty="0">
                <a:latin typeface="Microsoft Sans Serif"/>
                <a:cs typeface="Microsoft Sans Serif"/>
              </a:rPr>
              <a:t>l</a:t>
            </a:r>
            <a:r>
              <a:rPr sz="2600" spc="-80" dirty="0">
                <a:latin typeface="Microsoft Sans Serif"/>
                <a:cs typeface="Microsoft Sans Serif"/>
              </a:rPr>
              <a:t>o</a:t>
            </a:r>
            <a:r>
              <a:rPr sz="2600" spc="-75" dirty="0">
                <a:latin typeface="Microsoft Sans Serif"/>
                <a:cs typeface="Microsoft Sans Serif"/>
              </a:rPr>
              <a:t>p</a:t>
            </a:r>
            <a:r>
              <a:rPr sz="2600" spc="-345" dirty="0">
                <a:latin typeface="Microsoft Sans Serif"/>
                <a:cs typeface="Microsoft Sans Serif"/>
              </a:rPr>
              <a:t>m</a:t>
            </a:r>
            <a:r>
              <a:rPr sz="2600" spc="-225" dirty="0">
                <a:latin typeface="Microsoft Sans Serif"/>
                <a:cs typeface="Microsoft Sans Serif"/>
              </a:rPr>
              <a:t>e</a:t>
            </a:r>
            <a:r>
              <a:rPr sz="2600" spc="-165" dirty="0">
                <a:latin typeface="Microsoft Sans Serif"/>
                <a:cs typeface="Microsoft Sans Serif"/>
              </a:rPr>
              <a:t>nt</a:t>
            </a:r>
            <a:r>
              <a:rPr sz="2600" spc="-30" dirty="0">
                <a:latin typeface="Microsoft Sans Serif"/>
                <a:cs typeface="Microsoft Sans Serif"/>
              </a:rPr>
              <a:t> </a:t>
            </a:r>
            <a:r>
              <a:rPr sz="2600" dirty="0">
                <a:latin typeface="Microsoft Sans Serif"/>
                <a:cs typeface="Microsoft Sans Serif"/>
              </a:rPr>
              <a:t>of  </a:t>
            </a:r>
            <a:r>
              <a:rPr sz="2600" spc="-100" dirty="0">
                <a:latin typeface="Microsoft Sans Serif"/>
                <a:cs typeface="Microsoft Sans Serif"/>
              </a:rPr>
              <a:t>project</a:t>
            </a:r>
            <a:endParaRPr sz="2600" dirty="0">
              <a:latin typeface="Microsoft Sans Serif"/>
              <a:cs typeface="Microsoft Sans Serif"/>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9</a:t>
            </a:r>
            <a:endParaRPr sz="1200">
              <a:latin typeface="Arial"/>
              <a:cs typeface="Arial"/>
            </a:endParaRPr>
          </a:p>
        </p:txBody>
      </p:sp>
      <p:pic>
        <p:nvPicPr>
          <p:cNvPr id="7" name="Picture 6">
            <a:extLst>
              <a:ext uri="{FF2B5EF4-FFF2-40B4-BE49-F238E27FC236}">
                <a16:creationId xmlns:a16="http://schemas.microsoft.com/office/drawing/2014/main" id="{F87C5F15-DCEF-08A2-7AC9-0B55934EE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440" y="2057400"/>
            <a:ext cx="3456959" cy="4191000"/>
          </a:xfrm>
          <a:prstGeom prst="rect">
            <a:avLst/>
          </a:prstGeom>
        </p:spPr>
      </p:pic>
    </p:spTree>
    <p:extLst>
      <p:ext uri="{BB962C8B-B14F-4D97-AF65-F5344CB8AC3E}">
        <p14:creationId xmlns:p14="http://schemas.microsoft.com/office/powerpoint/2010/main" val="180959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sz="2000" dirty="0">
                <a:latin typeface="Microsoft Sans Serif"/>
                <a:cs typeface="Microsoft Sans Serif"/>
              </a:rPr>
              <a:t>ER 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pic>
        <p:nvPicPr>
          <p:cNvPr id="7" name="image9.jpeg">
            <a:extLst>
              <a:ext uri="{FF2B5EF4-FFF2-40B4-BE49-F238E27FC236}">
                <a16:creationId xmlns:a16="http://schemas.microsoft.com/office/drawing/2014/main" id="{FD391469-36CF-A2DC-7147-88DF641D91A4}"/>
              </a:ext>
            </a:extLst>
          </p:cNvPr>
          <p:cNvPicPr>
            <a:picLocks noChangeAspect="1"/>
          </p:cNvPicPr>
          <p:nvPr/>
        </p:nvPicPr>
        <p:blipFill>
          <a:blip r:embed="rId2" cstate="print"/>
          <a:stretch>
            <a:fillRect/>
          </a:stretch>
        </p:blipFill>
        <p:spPr>
          <a:xfrm>
            <a:off x="2590800" y="1665258"/>
            <a:ext cx="5029200" cy="5040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Use Case</a:t>
            </a:r>
            <a:r>
              <a:rPr sz="2000" dirty="0">
                <a:latin typeface="Microsoft Sans Serif"/>
                <a:cs typeface="Microsoft Sans Serif"/>
              </a:rPr>
              <a:t> 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pic>
        <p:nvPicPr>
          <p:cNvPr id="6" name="image3.jpeg">
            <a:extLst>
              <a:ext uri="{FF2B5EF4-FFF2-40B4-BE49-F238E27FC236}">
                <a16:creationId xmlns:a16="http://schemas.microsoft.com/office/drawing/2014/main" id="{B38D3078-BC48-729B-8DE4-F661D19D3D9A}"/>
              </a:ext>
            </a:extLst>
          </p:cNvPr>
          <p:cNvPicPr>
            <a:picLocks noChangeAspect="1"/>
          </p:cNvPicPr>
          <p:nvPr/>
        </p:nvPicPr>
        <p:blipFill rotWithShape="1">
          <a:blip r:embed="rId2" cstate="print"/>
          <a:srcRect t="6973" b="10462"/>
          <a:stretch/>
        </p:blipFill>
        <p:spPr>
          <a:xfrm>
            <a:off x="1948687" y="1960645"/>
            <a:ext cx="5562600" cy="4820450"/>
          </a:xfrm>
          <a:prstGeom prst="rect">
            <a:avLst/>
          </a:prstGeom>
        </p:spPr>
      </p:pic>
    </p:spTree>
    <p:extLst>
      <p:ext uri="{BB962C8B-B14F-4D97-AF65-F5344CB8AC3E}">
        <p14:creationId xmlns:p14="http://schemas.microsoft.com/office/powerpoint/2010/main" val="150167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DFD (Level 0) Admin </a:t>
            </a:r>
            <a:r>
              <a:rPr sz="2000" dirty="0">
                <a:latin typeface="Microsoft Sans Serif"/>
                <a:cs typeface="Microsoft Sans Serif"/>
              </a:rPr>
              <a:t>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pic>
        <p:nvPicPr>
          <p:cNvPr id="7" name="image4.jpeg">
            <a:extLst>
              <a:ext uri="{FF2B5EF4-FFF2-40B4-BE49-F238E27FC236}">
                <a16:creationId xmlns:a16="http://schemas.microsoft.com/office/drawing/2014/main" id="{FCC0DCC3-988B-E705-507E-00F68C04729B}"/>
              </a:ext>
            </a:extLst>
          </p:cNvPr>
          <p:cNvPicPr>
            <a:picLocks noChangeAspect="1"/>
          </p:cNvPicPr>
          <p:nvPr/>
        </p:nvPicPr>
        <p:blipFill>
          <a:blip r:embed="rId2" cstate="print"/>
          <a:stretch>
            <a:fillRect/>
          </a:stretch>
        </p:blipFill>
        <p:spPr>
          <a:xfrm>
            <a:off x="2215387" y="1986642"/>
            <a:ext cx="5029200" cy="978156"/>
          </a:xfrm>
          <a:prstGeom prst="rect">
            <a:avLst/>
          </a:prstGeom>
        </p:spPr>
      </p:pic>
      <p:sp>
        <p:nvSpPr>
          <p:cNvPr id="8" name="object 3">
            <a:extLst>
              <a:ext uri="{FF2B5EF4-FFF2-40B4-BE49-F238E27FC236}">
                <a16:creationId xmlns:a16="http://schemas.microsoft.com/office/drawing/2014/main" id="{3C2673E8-6D8A-8B91-78A5-482D6C1F30A4}"/>
              </a:ext>
            </a:extLst>
          </p:cNvPr>
          <p:cNvSpPr txBox="1"/>
          <p:nvPr/>
        </p:nvSpPr>
        <p:spPr>
          <a:xfrm>
            <a:off x="691387" y="2962886"/>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DFD (Level 1) Admin </a:t>
            </a:r>
            <a:r>
              <a:rPr sz="2000" dirty="0">
                <a:latin typeface="Microsoft Sans Serif"/>
                <a:cs typeface="Microsoft Sans Serif"/>
              </a:rPr>
              <a:t>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pic>
        <p:nvPicPr>
          <p:cNvPr id="9" name="image5.jpeg">
            <a:extLst>
              <a:ext uri="{FF2B5EF4-FFF2-40B4-BE49-F238E27FC236}">
                <a16:creationId xmlns:a16="http://schemas.microsoft.com/office/drawing/2014/main" id="{668C47C4-ACC6-FCA1-884A-2999EAD8E1B1}"/>
              </a:ext>
            </a:extLst>
          </p:cNvPr>
          <p:cNvPicPr>
            <a:picLocks noChangeAspect="1"/>
          </p:cNvPicPr>
          <p:nvPr/>
        </p:nvPicPr>
        <p:blipFill>
          <a:blip r:embed="rId3" cstate="print"/>
          <a:stretch>
            <a:fillRect/>
          </a:stretch>
        </p:blipFill>
        <p:spPr>
          <a:xfrm>
            <a:off x="2514600" y="3427088"/>
            <a:ext cx="4785994" cy="3347006"/>
          </a:xfrm>
          <a:prstGeom prst="rect">
            <a:avLst/>
          </a:prstGeom>
        </p:spPr>
      </p:pic>
    </p:spTree>
    <p:extLst>
      <p:ext uri="{BB962C8B-B14F-4D97-AF65-F5344CB8AC3E}">
        <p14:creationId xmlns:p14="http://schemas.microsoft.com/office/powerpoint/2010/main" val="3437035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DFD (Level 2) Admin </a:t>
            </a:r>
            <a:r>
              <a:rPr sz="2000" dirty="0">
                <a:latin typeface="Microsoft Sans Serif"/>
                <a:cs typeface="Microsoft Sans Serif"/>
              </a:rPr>
              <a:t>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pic>
        <p:nvPicPr>
          <p:cNvPr id="6" name="image6.png">
            <a:extLst>
              <a:ext uri="{FF2B5EF4-FFF2-40B4-BE49-F238E27FC236}">
                <a16:creationId xmlns:a16="http://schemas.microsoft.com/office/drawing/2014/main" id="{36855410-52A8-00BC-5F80-4F63E8005F95}"/>
              </a:ext>
            </a:extLst>
          </p:cNvPr>
          <p:cNvPicPr>
            <a:picLocks noChangeAspect="1"/>
          </p:cNvPicPr>
          <p:nvPr/>
        </p:nvPicPr>
        <p:blipFill rotWithShape="1">
          <a:blip r:embed="rId2" cstate="print"/>
          <a:srcRect b="4456"/>
          <a:stretch/>
        </p:blipFill>
        <p:spPr>
          <a:xfrm>
            <a:off x="1981200" y="1927988"/>
            <a:ext cx="5867400" cy="4930012"/>
          </a:xfrm>
          <a:prstGeom prst="rect">
            <a:avLst/>
          </a:prstGeom>
        </p:spPr>
      </p:pic>
    </p:spTree>
    <p:extLst>
      <p:ext uri="{BB962C8B-B14F-4D97-AF65-F5344CB8AC3E}">
        <p14:creationId xmlns:p14="http://schemas.microsoft.com/office/powerpoint/2010/main" val="343265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DFD (Level 1) Customer </a:t>
            </a:r>
            <a:r>
              <a:rPr sz="2000" dirty="0">
                <a:latin typeface="Microsoft Sans Serif"/>
                <a:cs typeface="Microsoft Sans Serif"/>
              </a:rPr>
              <a:t>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pic>
        <p:nvPicPr>
          <p:cNvPr id="7" name="image7.jpeg">
            <a:extLst>
              <a:ext uri="{FF2B5EF4-FFF2-40B4-BE49-F238E27FC236}">
                <a16:creationId xmlns:a16="http://schemas.microsoft.com/office/drawing/2014/main" id="{548CE4AC-C198-59E8-FE3A-DAF6B054C999}"/>
              </a:ext>
            </a:extLst>
          </p:cNvPr>
          <p:cNvPicPr>
            <a:picLocks noChangeAspect="1"/>
          </p:cNvPicPr>
          <p:nvPr/>
        </p:nvPicPr>
        <p:blipFill>
          <a:blip r:embed="rId2" cstate="print"/>
          <a:stretch>
            <a:fillRect/>
          </a:stretch>
        </p:blipFill>
        <p:spPr>
          <a:xfrm>
            <a:off x="2232019" y="1981199"/>
            <a:ext cx="5311780" cy="4817745"/>
          </a:xfrm>
          <a:prstGeom prst="rect">
            <a:avLst/>
          </a:prstGeom>
        </p:spPr>
      </p:pic>
    </p:spTree>
    <p:extLst>
      <p:ext uri="{BB962C8B-B14F-4D97-AF65-F5344CB8AC3E}">
        <p14:creationId xmlns:p14="http://schemas.microsoft.com/office/powerpoint/2010/main" val="19576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38600" cy="697230"/>
          </a:xfrm>
          <a:prstGeom prst="rect">
            <a:avLst/>
          </a:prstGeom>
        </p:spPr>
        <p:txBody>
          <a:bodyPr vert="horz" wrap="square" lIns="0" tIns="13335" rIns="0" bIns="0" rtlCol="0">
            <a:spAutoFit/>
          </a:bodyPr>
          <a:lstStyle/>
          <a:p>
            <a:pPr marL="12700">
              <a:lnSpc>
                <a:spcPct val="100000"/>
              </a:lnSpc>
              <a:spcBef>
                <a:spcPts val="105"/>
              </a:spcBef>
            </a:pPr>
            <a:r>
              <a:rPr spc="-105" dirty="0"/>
              <a:t>Models/Dia</a:t>
            </a:r>
            <a:r>
              <a:rPr spc="-140" dirty="0"/>
              <a:t>g</a:t>
            </a:r>
            <a:r>
              <a:rPr spc="-55" dirty="0"/>
              <a:t>r</a:t>
            </a:r>
            <a:r>
              <a:rPr spc="-495" dirty="0"/>
              <a:t>ams</a:t>
            </a:r>
          </a:p>
        </p:txBody>
      </p:sp>
      <p:sp>
        <p:nvSpPr>
          <p:cNvPr id="3" name="object 3"/>
          <p:cNvSpPr txBox="1"/>
          <p:nvPr/>
        </p:nvSpPr>
        <p:spPr>
          <a:xfrm>
            <a:off x="691387" y="1524352"/>
            <a:ext cx="4785995" cy="807272"/>
          </a:xfrm>
          <a:prstGeom prst="rect">
            <a:avLst/>
          </a:prstGeom>
        </p:spPr>
        <p:txBody>
          <a:bodyPr vert="horz" wrap="square" lIns="0" tIns="100965" rIns="0" bIns="0" rtlCol="0">
            <a:spAutoFit/>
          </a:bodyPr>
          <a:lstStyle/>
          <a:p>
            <a:pPr marL="332740" indent="-320040">
              <a:lnSpc>
                <a:spcPct val="100000"/>
              </a:lnSpc>
              <a:spcBef>
                <a:spcPts val="705"/>
              </a:spcBef>
              <a:buClr>
                <a:srgbClr val="DD8046"/>
              </a:buClr>
              <a:buSzPct val="60344"/>
              <a:buFont typeface="Wingdings"/>
              <a:buChar char=""/>
              <a:tabLst>
                <a:tab pos="332740" algn="l"/>
              </a:tabLst>
            </a:pPr>
            <a:r>
              <a:rPr lang="en-US" sz="2000" dirty="0">
                <a:latin typeface="Microsoft Sans Serif"/>
                <a:cs typeface="Microsoft Sans Serif"/>
              </a:rPr>
              <a:t>DFD (Level 2) Customer </a:t>
            </a:r>
            <a:r>
              <a:rPr sz="2000" dirty="0">
                <a:latin typeface="Microsoft Sans Serif"/>
                <a:cs typeface="Microsoft Sans Serif"/>
              </a:rPr>
              <a:t>Diagram</a:t>
            </a:r>
          </a:p>
          <a:p>
            <a:pPr marL="12700">
              <a:lnSpc>
                <a:spcPct val="100000"/>
              </a:lnSpc>
              <a:spcBef>
                <a:spcPts val="695"/>
              </a:spcBef>
              <a:buClr>
                <a:srgbClr val="DD8046"/>
              </a:buClr>
              <a:buSzPct val="60344"/>
              <a:tabLst>
                <a:tab pos="332740" algn="l"/>
              </a:tabLst>
            </a:pPr>
            <a:endParaRPr sz="2000" dirty="0">
              <a:latin typeface="Microsoft Sans Serif"/>
              <a:cs typeface="Microsoft Sans Serif"/>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10</a:t>
            </a:r>
            <a:endParaRPr sz="1200">
              <a:latin typeface="Arial"/>
              <a:cs typeface="Arial"/>
            </a:endParaRPr>
          </a:p>
        </p:txBody>
      </p:sp>
      <p:grpSp>
        <p:nvGrpSpPr>
          <p:cNvPr id="6" name="Group 5">
            <a:extLst>
              <a:ext uri="{FF2B5EF4-FFF2-40B4-BE49-F238E27FC236}">
                <a16:creationId xmlns:a16="http://schemas.microsoft.com/office/drawing/2014/main" id="{299A8F6A-A4A5-71C9-69D4-E3B116073C43}"/>
              </a:ext>
            </a:extLst>
          </p:cNvPr>
          <p:cNvGrpSpPr>
            <a:grpSpLocks/>
          </p:cNvGrpSpPr>
          <p:nvPr/>
        </p:nvGrpSpPr>
        <p:grpSpPr bwMode="auto">
          <a:xfrm>
            <a:off x="1600200" y="2057400"/>
            <a:ext cx="6629399" cy="4751228"/>
            <a:chOff x="1439" y="2687"/>
            <a:chExt cx="9876" cy="10969"/>
          </a:xfrm>
        </p:grpSpPr>
        <p:pic>
          <p:nvPicPr>
            <p:cNvPr id="8" name="Picture 7">
              <a:extLst>
                <a:ext uri="{FF2B5EF4-FFF2-40B4-BE49-F238E27FC236}">
                  <a16:creationId xmlns:a16="http://schemas.microsoft.com/office/drawing/2014/main" id="{5F6575C8-FE1E-5C38-CC1D-AE9650A57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 y="2687"/>
              <a:ext cx="9876" cy="9897"/>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
              <a:extLst>
                <a:ext uri="{FF2B5EF4-FFF2-40B4-BE49-F238E27FC236}">
                  <a16:creationId xmlns:a16="http://schemas.microsoft.com/office/drawing/2014/main" id="{F0E08CC6-2B9D-5FCE-9F86-BDBE496C5CB9}"/>
                </a:ext>
              </a:extLst>
            </p:cNvPr>
            <p:cNvSpPr>
              <a:spLocks/>
            </p:cNvSpPr>
            <p:nvPr/>
          </p:nvSpPr>
          <p:spPr bwMode="auto">
            <a:xfrm>
              <a:off x="2121" y="10282"/>
              <a:ext cx="1152" cy="2104"/>
            </a:xfrm>
            <a:custGeom>
              <a:avLst/>
              <a:gdLst>
                <a:gd name="T0" fmla="+- 0 2236 2122"/>
                <a:gd name="T1" fmla="*/ T0 w 1152"/>
                <a:gd name="T2" fmla="+- 0 12265 10282"/>
                <a:gd name="T3" fmla="*/ 12265 h 2104"/>
                <a:gd name="T4" fmla="+- 0 2122 2122"/>
                <a:gd name="T5" fmla="*/ T4 w 1152"/>
                <a:gd name="T6" fmla="+- 0 12265 10282"/>
                <a:gd name="T7" fmla="*/ 12265 h 2104"/>
                <a:gd name="T8" fmla="+- 0 2179 2122"/>
                <a:gd name="T9" fmla="*/ T8 w 1152"/>
                <a:gd name="T10" fmla="+- 0 12386 10282"/>
                <a:gd name="T11" fmla="*/ 12386 h 2104"/>
                <a:gd name="T12" fmla="+- 0 2236 2122"/>
                <a:gd name="T13" fmla="*/ T12 w 1152"/>
                <a:gd name="T14" fmla="+- 0 12265 10282"/>
                <a:gd name="T15" fmla="*/ 12265 h 2104"/>
                <a:gd name="T16" fmla="+- 0 2185 2122"/>
                <a:gd name="T17" fmla="*/ T16 w 1152"/>
                <a:gd name="T18" fmla="+- 0 10329 10282"/>
                <a:gd name="T19" fmla="*/ 10329 h 2104"/>
                <a:gd name="T20" fmla="+- 0 2171 2122"/>
                <a:gd name="T21" fmla="*/ T20 w 1152"/>
                <a:gd name="T22" fmla="+- 0 10329 10282"/>
                <a:gd name="T23" fmla="*/ 10329 h 2104"/>
                <a:gd name="T24" fmla="+- 0 2171 2122"/>
                <a:gd name="T25" fmla="*/ T24 w 1152"/>
                <a:gd name="T26" fmla="+- 0 12265 10282"/>
                <a:gd name="T27" fmla="*/ 12265 h 2104"/>
                <a:gd name="T28" fmla="+- 0 2185 2122"/>
                <a:gd name="T29" fmla="*/ T28 w 1152"/>
                <a:gd name="T30" fmla="+- 0 12265 10282"/>
                <a:gd name="T31" fmla="*/ 12265 h 2104"/>
                <a:gd name="T32" fmla="+- 0 2185 2122"/>
                <a:gd name="T33" fmla="*/ T32 w 1152"/>
                <a:gd name="T34" fmla="+- 0 10329 10282"/>
                <a:gd name="T35" fmla="*/ 10329 h 2104"/>
                <a:gd name="T36" fmla="+- 0 3223 2122"/>
                <a:gd name="T37" fmla="*/ T36 w 1152"/>
                <a:gd name="T38" fmla="+- 0 10403 10282"/>
                <a:gd name="T39" fmla="*/ 10403 h 2104"/>
                <a:gd name="T40" fmla="+- 0 3208 2122"/>
                <a:gd name="T41" fmla="*/ T40 w 1152"/>
                <a:gd name="T42" fmla="+- 0 10403 10282"/>
                <a:gd name="T43" fmla="*/ 10403 h 2104"/>
                <a:gd name="T44" fmla="+- 0 3208 2122"/>
                <a:gd name="T45" fmla="*/ T44 w 1152"/>
                <a:gd name="T46" fmla="+- 0 12310 10282"/>
                <a:gd name="T47" fmla="*/ 12310 h 2104"/>
                <a:gd name="T48" fmla="+- 0 3222 2122"/>
                <a:gd name="T49" fmla="*/ T48 w 1152"/>
                <a:gd name="T50" fmla="+- 0 12310 10282"/>
                <a:gd name="T51" fmla="*/ 12310 h 2104"/>
                <a:gd name="T52" fmla="+- 0 3223 2122"/>
                <a:gd name="T53" fmla="*/ T52 w 1152"/>
                <a:gd name="T54" fmla="+- 0 10403 10282"/>
                <a:gd name="T55" fmla="*/ 10403 h 2104"/>
                <a:gd name="T56" fmla="+- 0 3215 2122"/>
                <a:gd name="T57" fmla="*/ T56 w 1152"/>
                <a:gd name="T58" fmla="+- 0 10282 10282"/>
                <a:gd name="T59" fmla="*/ 10282 h 2104"/>
                <a:gd name="T60" fmla="+- 0 3157 2122"/>
                <a:gd name="T61" fmla="*/ T60 w 1152"/>
                <a:gd name="T62" fmla="+- 0 10403 10282"/>
                <a:gd name="T63" fmla="*/ 10403 h 2104"/>
                <a:gd name="T64" fmla="+- 0 3273 2122"/>
                <a:gd name="T65" fmla="*/ T64 w 1152"/>
                <a:gd name="T66" fmla="+- 0 10403 10282"/>
                <a:gd name="T67" fmla="*/ 10403 h 2104"/>
                <a:gd name="T68" fmla="+- 0 3215 2122"/>
                <a:gd name="T69" fmla="*/ T68 w 1152"/>
                <a:gd name="T70" fmla="+- 0 10282 10282"/>
                <a:gd name="T71" fmla="*/ 10282 h 21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152" h="2104">
                  <a:moveTo>
                    <a:pt x="114" y="1983"/>
                  </a:moveTo>
                  <a:lnTo>
                    <a:pt x="0" y="1983"/>
                  </a:lnTo>
                  <a:lnTo>
                    <a:pt x="57" y="2104"/>
                  </a:lnTo>
                  <a:lnTo>
                    <a:pt x="114" y="1983"/>
                  </a:lnTo>
                  <a:close/>
                  <a:moveTo>
                    <a:pt x="63" y="47"/>
                  </a:moveTo>
                  <a:lnTo>
                    <a:pt x="49" y="47"/>
                  </a:lnTo>
                  <a:lnTo>
                    <a:pt x="49" y="1983"/>
                  </a:lnTo>
                  <a:lnTo>
                    <a:pt x="63" y="1983"/>
                  </a:lnTo>
                  <a:lnTo>
                    <a:pt x="63" y="47"/>
                  </a:lnTo>
                  <a:close/>
                  <a:moveTo>
                    <a:pt x="1101" y="121"/>
                  </a:moveTo>
                  <a:lnTo>
                    <a:pt x="1086" y="121"/>
                  </a:lnTo>
                  <a:lnTo>
                    <a:pt x="1086" y="2028"/>
                  </a:lnTo>
                  <a:lnTo>
                    <a:pt x="1100" y="2028"/>
                  </a:lnTo>
                  <a:lnTo>
                    <a:pt x="1101" y="121"/>
                  </a:lnTo>
                  <a:close/>
                  <a:moveTo>
                    <a:pt x="1093" y="0"/>
                  </a:moveTo>
                  <a:lnTo>
                    <a:pt x="1035" y="121"/>
                  </a:lnTo>
                  <a:lnTo>
                    <a:pt x="1151" y="121"/>
                  </a:lnTo>
                  <a:lnTo>
                    <a:pt x="10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cxnSp>
          <p:nvCxnSpPr>
            <p:cNvPr id="10" name="Line 6">
              <a:extLst>
                <a:ext uri="{FF2B5EF4-FFF2-40B4-BE49-F238E27FC236}">
                  <a16:creationId xmlns:a16="http://schemas.microsoft.com/office/drawing/2014/main" id="{C1F59B8B-26D8-1F7C-9EF9-3DF7AA3D9C13}"/>
                </a:ext>
              </a:extLst>
            </p:cNvPr>
            <p:cNvCxnSpPr>
              <a:cxnSpLocks noChangeShapeType="1"/>
            </p:cNvCxnSpPr>
            <p:nvPr/>
          </p:nvCxnSpPr>
          <p:spPr bwMode="auto">
            <a:xfrm>
              <a:off x="1560" y="12353"/>
              <a:ext cx="2390" cy="0"/>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sp>
          <p:nvSpPr>
            <p:cNvPr id="11" name="AutoShape 7">
              <a:extLst>
                <a:ext uri="{FF2B5EF4-FFF2-40B4-BE49-F238E27FC236}">
                  <a16:creationId xmlns:a16="http://schemas.microsoft.com/office/drawing/2014/main" id="{EA9D2CEC-2796-CD24-1EAF-A048308C0D44}"/>
                </a:ext>
              </a:extLst>
            </p:cNvPr>
            <p:cNvSpPr>
              <a:spLocks/>
            </p:cNvSpPr>
            <p:nvPr/>
          </p:nvSpPr>
          <p:spPr bwMode="auto">
            <a:xfrm>
              <a:off x="5563" y="11552"/>
              <a:ext cx="1153" cy="2104"/>
            </a:xfrm>
            <a:custGeom>
              <a:avLst/>
              <a:gdLst>
                <a:gd name="T0" fmla="+- 0 5680 5563"/>
                <a:gd name="T1" fmla="*/ T0 w 1153"/>
                <a:gd name="T2" fmla="+- 0 13535 11553"/>
                <a:gd name="T3" fmla="*/ 13535 h 2104"/>
                <a:gd name="T4" fmla="+- 0 5563 5563"/>
                <a:gd name="T5" fmla="*/ T4 w 1153"/>
                <a:gd name="T6" fmla="+- 0 13535 11553"/>
                <a:gd name="T7" fmla="*/ 13535 h 2104"/>
                <a:gd name="T8" fmla="+- 0 5622 5563"/>
                <a:gd name="T9" fmla="*/ T8 w 1153"/>
                <a:gd name="T10" fmla="+- 0 13656 11553"/>
                <a:gd name="T11" fmla="*/ 13656 h 2104"/>
                <a:gd name="T12" fmla="+- 0 5680 5563"/>
                <a:gd name="T13" fmla="*/ T12 w 1153"/>
                <a:gd name="T14" fmla="+- 0 13535 11553"/>
                <a:gd name="T15" fmla="*/ 13535 h 2104"/>
                <a:gd name="T16" fmla="+- 0 5629 5563"/>
                <a:gd name="T17" fmla="*/ T16 w 1153"/>
                <a:gd name="T18" fmla="+- 0 11599 11553"/>
                <a:gd name="T19" fmla="*/ 11599 h 2104"/>
                <a:gd name="T20" fmla="+- 0 5615 5563"/>
                <a:gd name="T21" fmla="*/ T20 w 1153"/>
                <a:gd name="T22" fmla="+- 0 11599 11553"/>
                <a:gd name="T23" fmla="*/ 11599 h 2104"/>
                <a:gd name="T24" fmla="+- 0 5615 5563"/>
                <a:gd name="T25" fmla="*/ T24 w 1153"/>
                <a:gd name="T26" fmla="+- 0 13535 11553"/>
                <a:gd name="T27" fmla="*/ 13535 h 2104"/>
                <a:gd name="T28" fmla="+- 0 5629 5563"/>
                <a:gd name="T29" fmla="*/ T28 w 1153"/>
                <a:gd name="T30" fmla="+- 0 13535 11553"/>
                <a:gd name="T31" fmla="*/ 13535 h 2104"/>
                <a:gd name="T32" fmla="+- 0 5629 5563"/>
                <a:gd name="T33" fmla="*/ T32 w 1153"/>
                <a:gd name="T34" fmla="+- 0 11599 11553"/>
                <a:gd name="T35" fmla="*/ 11599 h 2104"/>
                <a:gd name="T36" fmla="+- 0 6665 5563"/>
                <a:gd name="T37" fmla="*/ T36 w 1153"/>
                <a:gd name="T38" fmla="+- 0 11674 11553"/>
                <a:gd name="T39" fmla="*/ 11674 h 2104"/>
                <a:gd name="T40" fmla="+- 0 6651 5563"/>
                <a:gd name="T41" fmla="*/ T40 w 1153"/>
                <a:gd name="T42" fmla="+- 0 11674 11553"/>
                <a:gd name="T43" fmla="*/ 11674 h 2104"/>
                <a:gd name="T44" fmla="+- 0 6651 5563"/>
                <a:gd name="T45" fmla="*/ T44 w 1153"/>
                <a:gd name="T46" fmla="+- 0 13581 11553"/>
                <a:gd name="T47" fmla="*/ 13581 h 2104"/>
                <a:gd name="T48" fmla="+- 0 6665 5563"/>
                <a:gd name="T49" fmla="*/ T48 w 1153"/>
                <a:gd name="T50" fmla="+- 0 13581 11553"/>
                <a:gd name="T51" fmla="*/ 13581 h 2104"/>
                <a:gd name="T52" fmla="+- 0 6665 5563"/>
                <a:gd name="T53" fmla="*/ T52 w 1153"/>
                <a:gd name="T54" fmla="+- 0 11674 11553"/>
                <a:gd name="T55" fmla="*/ 11674 h 2104"/>
                <a:gd name="T56" fmla="+- 0 6659 5563"/>
                <a:gd name="T57" fmla="*/ T56 w 1153"/>
                <a:gd name="T58" fmla="+- 0 11553 11553"/>
                <a:gd name="T59" fmla="*/ 11553 h 2104"/>
                <a:gd name="T60" fmla="+- 0 6602 5563"/>
                <a:gd name="T61" fmla="*/ T60 w 1153"/>
                <a:gd name="T62" fmla="+- 0 11674 11553"/>
                <a:gd name="T63" fmla="*/ 11674 h 2104"/>
                <a:gd name="T64" fmla="+- 0 6716 5563"/>
                <a:gd name="T65" fmla="*/ T64 w 1153"/>
                <a:gd name="T66" fmla="+- 0 11674 11553"/>
                <a:gd name="T67" fmla="*/ 11674 h 2104"/>
                <a:gd name="T68" fmla="+- 0 6659 5563"/>
                <a:gd name="T69" fmla="*/ T68 w 1153"/>
                <a:gd name="T70" fmla="+- 0 11553 11553"/>
                <a:gd name="T71" fmla="*/ 11553 h 21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153" h="2104">
                  <a:moveTo>
                    <a:pt x="117" y="1982"/>
                  </a:moveTo>
                  <a:lnTo>
                    <a:pt x="0" y="1982"/>
                  </a:lnTo>
                  <a:lnTo>
                    <a:pt x="59" y="2103"/>
                  </a:lnTo>
                  <a:lnTo>
                    <a:pt x="117" y="1982"/>
                  </a:lnTo>
                  <a:close/>
                  <a:moveTo>
                    <a:pt x="66" y="46"/>
                  </a:moveTo>
                  <a:lnTo>
                    <a:pt x="52" y="46"/>
                  </a:lnTo>
                  <a:lnTo>
                    <a:pt x="52" y="1982"/>
                  </a:lnTo>
                  <a:lnTo>
                    <a:pt x="66" y="1982"/>
                  </a:lnTo>
                  <a:lnTo>
                    <a:pt x="66" y="46"/>
                  </a:lnTo>
                  <a:close/>
                  <a:moveTo>
                    <a:pt x="1102" y="121"/>
                  </a:moveTo>
                  <a:lnTo>
                    <a:pt x="1088" y="121"/>
                  </a:lnTo>
                  <a:lnTo>
                    <a:pt x="1088" y="2028"/>
                  </a:lnTo>
                  <a:lnTo>
                    <a:pt x="1102" y="2028"/>
                  </a:lnTo>
                  <a:lnTo>
                    <a:pt x="1102" y="121"/>
                  </a:lnTo>
                  <a:close/>
                  <a:moveTo>
                    <a:pt x="1096" y="0"/>
                  </a:moveTo>
                  <a:lnTo>
                    <a:pt x="1039" y="121"/>
                  </a:lnTo>
                  <a:lnTo>
                    <a:pt x="1153" y="121"/>
                  </a:lnTo>
                  <a:lnTo>
                    <a:pt x="10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cxnSp>
          <p:nvCxnSpPr>
            <p:cNvPr id="12" name="Line 8">
              <a:extLst>
                <a:ext uri="{FF2B5EF4-FFF2-40B4-BE49-F238E27FC236}">
                  <a16:creationId xmlns:a16="http://schemas.microsoft.com/office/drawing/2014/main" id="{CFA5B9EC-7E1A-C522-CBFF-0ED847856F21}"/>
                </a:ext>
              </a:extLst>
            </p:cNvPr>
            <p:cNvCxnSpPr>
              <a:cxnSpLocks noChangeShapeType="1"/>
            </p:cNvCxnSpPr>
            <p:nvPr/>
          </p:nvCxnSpPr>
          <p:spPr bwMode="auto">
            <a:xfrm>
              <a:off x="5002" y="13624"/>
              <a:ext cx="2392" cy="0"/>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sp>
          <p:nvSpPr>
            <p:cNvPr id="13" name="AutoShape 9">
              <a:extLst>
                <a:ext uri="{FF2B5EF4-FFF2-40B4-BE49-F238E27FC236}">
                  <a16:creationId xmlns:a16="http://schemas.microsoft.com/office/drawing/2014/main" id="{92E00CBE-B60E-89A2-4CF8-5203A9FFC078}"/>
                </a:ext>
              </a:extLst>
            </p:cNvPr>
            <p:cNvSpPr>
              <a:spLocks/>
            </p:cNvSpPr>
            <p:nvPr/>
          </p:nvSpPr>
          <p:spPr bwMode="auto">
            <a:xfrm>
              <a:off x="9380" y="11463"/>
              <a:ext cx="1153" cy="2101"/>
            </a:xfrm>
            <a:custGeom>
              <a:avLst/>
              <a:gdLst>
                <a:gd name="T0" fmla="+- 0 9494 9380"/>
                <a:gd name="T1" fmla="*/ T0 w 1153"/>
                <a:gd name="T2" fmla="+- 0 13443 11463"/>
                <a:gd name="T3" fmla="*/ 13443 h 2101"/>
                <a:gd name="T4" fmla="+- 0 9380 9380"/>
                <a:gd name="T5" fmla="*/ T4 w 1153"/>
                <a:gd name="T6" fmla="+- 0 13443 11463"/>
                <a:gd name="T7" fmla="*/ 13443 h 2101"/>
                <a:gd name="T8" fmla="+- 0 9437 9380"/>
                <a:gd name="T9" fmla="*/ T8 w 1153"/>
                <a:gd name="T10" fmla="+- 0 13564 11463"/>
                <a:gd name="T11" fmla="*/ 13564 h 2101"/>
                <a:gd name="T12" fmla="+- 0 9494 9380"/>
                <a:gd name="T13" fmla="*/ T12 w 1153"/>
                <a:gd name="T14" fmla="+- 0 13443 11463"/>
                <a:gd name="T15" fmla="*/ 13443 h 2101"/>
                <a:gd name="T16" fmla="+- 0 9445 9380"/>
                <a:gd name="T17" fmla="*/ T16 w 1153"/>
                <a:gd name="T18" fmla="+- 0 11506 11463"/>
                <a:gd name="T19" fmla="*/ 11506 h 2101"/>
                <a:gd name="T20" fmla="+- 0 9431 9380"/>
                <a:gd name="T21" fmla="*/ T20 w 1153"/>
                <a:gd name="T22" fmla="+- 0 11506 11463"/>
                <a:gd name="T23" fmla="*/ 11506 h 2101"/>
                <a:gd name="T24" fmla="+- 0 9431 9380"/>
                <a:gd name="T25" fmla="*/ T24 w 1153"/>
                <a:gd name="T26" fmla="+- 0 13443 11463"/>
                <a:gd name="T27" fmla="*/ 13443 h 2101"/>
                <a:gd name="T28" fmla="+- 0 9445 9380"/>
                <a:gd name="T29" fmla="*/ T28 w 1153"/>
                <a:gd name="T30" fmla="+- 0 13443 11463"/>
                <a:gd name="T31" fmla="*/ 13443 h 2101"/>
                <a:gd name="T32" fmla="+- 0 9445 9380"/>
                <a:gd name="T33" fmla="*/ T32 w 1153"/>
                <a:gd name="T34" fmla="+- 0 11506 11463"/>
                <a:gd name="T35" fmla="*/ 11506 h 2101"/>
                <a:gd name="T36" fmla="+- 0 10481 9380"/>
                <a:gd name="T37" fmla="*/ T36 w 1153"/>
                <a:gd name="T38" fmla="+- 0 11584 11463"/>
                <a:gd name="T39" fmla="*/ 11584 h 2101"/>
                <a:gd name="T40" fmla="+- 0 10467 9380"/>
                <a:gd name="T41" fmla="*/ T40 w 1153"/>
                <a:gd name="T42" fmla="+- 0 11584 11463"/>
                <a:gd name="T43" fmla="*/ 11584 h 2101"/>
                <a:gd name="T44" fmla="+- 0 10467 9380"/>
                <a:gd name="T45" fmla="*/ T44 w 1153"/>
                <a:gd name="T46" fmla="+- 0 13489 11463"/>
                <a:gd name="T47" fmla="*/ 13489 h 2101"/>
                <a:gd name="T48" fmla="+- 0 10481 9380"/>
                <a:gd name="T49" fmla="*/ T48 w 1153"/>
                <a:gd name="T50" fmla="+- 0 13489 11463"/>
                <a:gd name="T51" fmla="*/ 13489 h 2101"/>
                <a:gd name="T52" fmla="+- 0 10481 9380"/>
                <a:gd name="T53" fmla="*/ T52 w 1153"/>
                <a:gd name="T54" fmla="+- 0 11584 11463"/>
                <a:gd name="T55" fmla="*/ 11584 h 2101"/>
                <a:gd name="T56" fmla="+- 0 10474 9380"/>
                <a:gd name="T57" fmla="*/ T56 w 1153"/>
                <a:gd name="T58" fmla="+- 0 11463 11463"/>
                <a:gd name="T59" fmla="*/ 11463 h 2101"/>
                <a:gd name="T60" fmla="+- 0 10416 9380"/>
                <a:gd name="T61" fmla="*/ T60 w 1153"/>
                <a:gd name="T62" fmla="+- 0 11584 11463"/>
                <a:gd name="T63" fmla="*/ 11584 h 2101"/>
                <a:gd name="T64" fmla="+- 0 10533 9380"/>
                <a:gd name="T65" fmla="*/ T64 w 1153"/>
                <a:gd name="T66" fmla="+- 0 11584 11463"/>
                <a:gd name="T67" fmla="*/ 11584 h 2101"/>
                <a:gd name="T68" fmla="+- 0 10474 9380"/>
                <a:gd name="T69" fmla="*/ T68 w 1153"/>
                <a:gd name="T70" fmla="+- 0 11463 11463"/>
                <a:gd name="T71" fmla="*/ 11463 h 210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153" h="2101">
                  <a:moveTo>
                    <a:pt x="114" y="1980"/>
                  </a:moveTo>
                  <a:lnTo>
                    <a:pt x="0" y="1980"/>
                  </a:lnTo>
                  <a:lnTo>
                    <a:pt x="57" y="2101"/>
                  </a:lnTo>
                  <a:lnTo>
                    <a:pt x="114" y="1980"/>
                  </a:lnTo>
                  <a:close/>
                  <a:moveTo>
                    <a:pt x="65" y="43"/>
                  </a:moveTo>
                  <a:lnTo>
                    <a:pt x="51" y="43"/>
                  </a:lnTo>
                  <a:lnTo>
                    <a:pt x="51" y="1980"/>
                  </a:lnTo>
                  <a:lnTo>
                    <a:pt x="65" y="1980"/>
                  </a:lnTo>
                  <a:lnTo>
                    <a:pt x="65" y="43"/>
                  </a:lnTo>
                  <a:close/>
                  <a:moveTo>
                    <a:pt x="1101" y="121"/>
                  </a:moveTo>
                  <a:lnTo>
                    <a:pt x="1087" y="121"/>
                  </a:lnTo>
                  <a:lnTo>
                    <a:pt x="1087" y="2026"/>
                  </a:lnTo>
                  <a:lnTo>
                    <a:pt x="1101" y="2026"/>
                  </a:lnTo>
                  <a:lnTo>
                    <a:pt x="1101" y="121"/>
                  </a:lnTo>
                  <a:close/>
                  <a:moveTo>
                    <a:pt x="1094" y="0"/>
                  </a:moveTo>
                  <a:lnTo>
                    <a:pt x="1036" y="121"/>
                  </a:lnTo>
                  <a:lnTo>
                    <a:pt x="1153" y="121"/>
                  </a:lnTo>
                  <a:lnTo>
                    <a:pt x="10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IN"/>
            </a:p>
          </p:txBody>
        </p:sp>
        <p:cxnSp>
          <p:nvCxnSpPr>
            <p:cNvPr id="14" name="Line 10">
              <a:extLst>
                <a:ext uri="{FF2B5EF4-FFF2-40B4-BE49-F238E27FC236}">
                  <a16:creationId xmlns:a16="http://schemas.microsoft.com/office/drawing/2014/main" id="{0CDFFA53-737A-265B-0D73-FFBBEADCC66E}"/>
                </a:ext>
              </a:extLst>
            </p:cNvPr>
            <p:cNvCxnSpPr>
              <a:cxnSpLocks noChangeShapeType="1"/>
            </p:cNvCxnSpPr>
            <p:nvPr/>
          </p:nvCxnSpPr>
          <p:spPr bwMode="auto">
            <a:xfrm>
              <a:off x="8818" y="13535"/>
              <a:ext cx="2393" cy="0"/>
            </a:xfrm>
            <a:prstGeom prst="line">
              <a:avLst/>
            </a:prstGeom>
            <a:noFill/>
            <a:ln w="9144">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7758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6141085" cy="697230"/>
          </a:xfrm>
          <a:prstGeom prst="rect">
            <a:avLst/>
          </a:prstGeom>
        </p:spPr>
        <p:txBody>
          <a:bodyPr vert="horz" wrap="square" lIns="0" tIns="13335" rIns="0" bIns="0" rtlCol="0">
            <a:spAutoFit/>
          </a:bodyPr>
          <a:lstStyle/>
          <a:p>
            <a:pPr marL="12700">
              <a:lnSpc>
                <a:spcPct val="100000"/>
              </a:lnSpc>
              <a:spcBef>
                <a:spcPts val="105"/>
              </a:spcBef>
            </a:pPr>
            <a:r>
              <a:rPr spc="-490" dirty="0"/>
              <a:t>P</a:t>
            </a:r>
            <a:r>
              <a:rPr spc="-330" dirty="0"/>
              <a:t>r</a:t>
            </a:r>
            <a:r>
              <a:rPr spc="-215" dirty="0"/>
              <a:t>oject</a:t>
            </a:r>
            <a:r>
              <a:rPr spc="-10" dirty="0"/>
              <a:t> </a:t>
            </a:r>
            <a:r>
              <a:rPr spc="-275" dirty="0"/>
              <a:t>Presentat</a:t>
            </a:r>
            <a:r>
              <a:rPr spc="-155" dirty="0"/>
              <a:t>i</a:t>
            </a:r>
            <a:r>
              <a:rPr spc="-385" dirty="0"/>
              <a:t>on</a:t>
            </a:r>
            <a:r>
              <a:rPr spc="10" dirty="0"/>
              <a:t> </a:t>
            </a:r>
            <a:r>
              <a:rPr spc="-204" dirty="0"/>
              <a:t>Outline</a:t>
            </a:r>
          </a:p>
        </p:txBody>
      </p:sp>
      <p:sp>
        <p:nvSpPr>
          <p:cNvPr id="5" name="object 5"/>
          <p:cNvSpPr txBox="1">
            <a:spLocks noGrp="1"/>
          </p:cNvSpPr>
          <p:nvPr>
            <p:ph type="ftr" sz="quarter" idx="5"/>
          </p:nvPr>
        </p:nvSpPr>
        <p:spPr>
          <a:xfrm>
            <a:off x="3205098" y="6327525"/>
            <a:ext cx="2743200" cy="205184"/>
          </a:xfrm>
          <a:prstGeom prst="rect">
            <a:avLst/>
          </a:prstGeom>
        </p:spPr>
        <p:txBody>
          <a:bodyPr vert="horz" wrap="square" lIns="0" tIns="0" rIns="0" bIns="0" rtlCol="0">
            <a:spAutoFit/>
          </a:bodyPr>
          <a:lstStyle/>
          <a:p>
            <a:pPr marL="12700">
              <a:lnSpc>
                <a:spcPts val="1580"/>
              </a:lnSpc>
            </a:pPr>
            <a:r>
              <a:rPr spc="-75" dirty="0"/>
              <a:t>Department</a:t>
            </a:r>
            <a:r>
              <a:rPr spc="-50" dirty="0"/>
              <a:t> </a:t>
            </a:r>
            <a:r>
              <a:rPr dirty="0"/>
              <a:t>of</a:t>
            </a:r>
            <a:r>
              <a:rPr spc="50" dirty="0"/>
              <a:t> </a:t>
            </a:r>
            <a:r>
              <a:rPr lang="en-US" spc="-70" dirty="0"/>
              <a:t>Computer Science</a:t>
            </a:r>
            <a:endParaRPr spc="-110" dirty="0"/>
          </a:p>
        </p:txBody>
      </p:sp>
      <p:sp>
        <p:nvSpPr>
          <p:cNvPr id="3" name="object 3"/>
          <p:cNvSpPr txBox="1"/>
          <p:nvPr/>
        </p:nvSpPr>
        <p:spPr>
          <a:xfrm>
            <a:off x="688928" y="1647532"/>
            <a:ext cx="3959271" cy="4378763"/>
          </a:xfrm>
          <a:prstGeom prst="rect">
            <a:avLst/>
          </a:prstGeom>
        </p:spPr>
        <p:txBody>
          <a:bodyPr vert="horz" wrap="square" lIns="0" tIns="33655" rIns="0" bIns="0" rtlCol="0">
            <a:spAutoFit/>
          </a:bodyPr>
          <a:lstStyle/>
          <a:p>
            <a:pPr marL="332740" indent="-320040">
              <a:lnSpc>
                <a:spcPct val="100000"/>
              </a:lnSpc>
              <a:spcBef>
                <a:spcPts val="265"/>
              </a:spcBef>
              <a:buClr>
                <a:srgbClr val="DD8046"/>
              </a:buClr>
              <a:buSzPct val="59090"/>
              <a:buFont typeface="Wingdings"/>
              <a:buChar char=""/>
              <a:tabLst>
                <a:tab pos="332105" algn="l"/>
                <a:tab pos="332740" algn="l"/>
              </a:tabLst>
            </a:pPr>
            <a:r>
              <a:rPr sz="2200" dirty="0">
                <a:latin typeface="Microsoft Sans Serif"/>
                <a:cs typeface="Microsoft Sans Serif"/>
              </a:rPr>
              <a:t>Abstract</a:t>
            </a:r>
          </a:p>
          <a:p>
            <a:pPr marL="332740" indent="-320040">
              <a:lnSpc>
                <a:spcPct val="100000"/>
              </a:lnSpc>
              <a:spcBef>
                <a:spcPts val="170"/>
              </a:spcBef>
              <a:buClr>
                <a:srgbClr val="DD8046"/>
              </a:buClr>
              <a:buSzPct val="59090"/>
              <a:buFont typeface="Wingdings"/>
              <a:buChar char=""/>
              <a:tabLst>
                <a:tab pos="332105" algn="l"/>
                <a:tab pos="332740" algn="l"/>
              </a:tabLst>
            </a:pPr>
            <a:r>
              <a:rPr sz="2200" dirty="0">
                <a:latin typeface="Microsoft Sans Serif"/>
                <a:cs typeface="Microsoft Sans Serif"/>
              </a:rPr>
              <a:t>Introduction</a:t>
            </a:r>
            <a:endParaRPr lang="en-US" sz="2200" dirty="0">
              <a:latin typeface="Microsoft Sans Serif"/>
              <a:cs typeface="Microsoft Sans Serif"/>
            </a:endParaRPr>
          </a:p>
          <a:p>
            <a:pPr marL="332740" indent="-320040">
              <a:lnSpc>
                <a:spcPct val="100000"/>
              </a:lnSpc>
              <a:spcBef>
                <a:spcPts val="170"/>
              </a:spcBef>
              <a:buClr>
                <a:srgbClr val="DD8046"/>
              </a:buClr>
              <a:buSzPct val="59090"/>
              <a:buFont typeface="Wingdings"/>
              <a:buChar char=""/>
              <a:tabLst>
                <a:tab pos="332105" algn="l"/>
                <a:tab pos="332740" algn="l"/>
              </a:tabLst>
            </a:pPr>
            <a:r>
              <a:rPr lang="en-IN" sz="2200" dirty="0">
                <a:latin typeface="Microsoft Sans Serif"/>
                <a:cs typeface="Microsoft Sans Serif"/>
              </a:rPr>
              <a:t>Problem Statement</a:t>
            </a:r>
            <a:endParaRPr sz="2200" dirty="0">
              <a:latin typeface="Microsoft Sans Serif"/>
              <a:cs typeface="Microsoft Sans Serif"/>
            </a:endParaRPr>
          </a:p>
          <a:p>
            <a:pPr marL="332740" indent="-320040">
              <a:lnSpc>
                <a:spcPct val="100000"/>
              </a:lnSpc>
              <a:spcBef>
                <a:spcPts val="165"/>
              </a:spcBef>
              <a:buClr>
                <a:srgbClr val="DD8046"/>
              </a:buClr>
              <a:buSzPct val="59090"/>
              <a:buFont typeface="Wingdings"/>
              <a:buChar char=""/>
              <a:tabLst>
                <a:tab pos="332105" algn="l"/>
                <a:tab pos="332740" algn="l"/>
              </a:tabLst>
            </a:pPr>
            <a:r>
              <a:rPr sz="2200" dirty="0">
                <a:latin typeface="Microsoft Sans Serif"/>
                <a:cs typeface="Microsoft Sans Serif"/>
              </a:rPr>
              <a:t>Survey of Existing Systems</a:t>
            </a:r>
          </a:p>
          <a:p>
            <a:pPr marL="332740" indent="-320040">
              <a:lnSpc>
                <a:spcPct val="100000"/>
              </a:lnSpc>
              <a:spcBef>
                <a:spcPts val="170"/>
              </a:spcBef>
              <a:buClr>
                <a:srgbClr val="DD8046"/>
              </a:buClr>
              <a:buSzPct val="59090"/>
              <a:buFont typeface="Wingdings"/>
              <a:buChar char=""/>
              <a:tabLst>
                <a:tab pos="332105" algn="l"/>
                <a:tab pos="332740" algn="l"/>
              </a:tabLst>
            </a:pPr>
            <a:r>
              <a:rPr sz="2200" dirty="0">
                <a:latin typeface="Microsoft Sans Serif"/>
                <a:cs typeface="Microsoft Sans Serif"/>
              </a:rPr>
              <a:t>Project Objectives</a:t>
            </a:r>
          </a:p>
          <a:p>
            <a:pPr marL="332740" indent="-320040">
              <a:lnSpc>
                <a:spcPct val="100000"/>
              </a:lnSpc>
              <a:spcBef>
                <a:spcPts val="180"/>
              </a:spcBef>
              <a:buClr>
                <a:srgbClr val="DD8046"/>
              </a:buClr>
              <a:buSzPct val="59090"/>
              <a:buFont typeface="Wingdings"/>
              <a:buChar char=""/>
              <a:tabLst>
                <a:tab pos="332105" algn="l"/>
                <a:tab pos="332740" algn="l"/>
              </a:tabLst>
            </a:pPr>
            <a:r>
              <a:rPr sz="2200" dirty="0">
                <a:latin typeface="Microsoft Sans Serif"/>
                <a:cs typeface="Microsoft Sans Serif"/>
              </a:rPr>
              <a:t>Requirement Analysis</a:t>
            </a:r>
          </a:p>
          <a:p>
            <a:pPr marL="332740" indent="-320040">
              <a:lnSpc>
                <a:spcPct val="100000"/>
              </a:lnSpc>
              <a:spcBef>
                <a:spcPts val="170"/>
              </a:spcBef>
              <a:buClr>
                <a:srgbClr val="DD8046"/>
              </a:buClr>
              <a:buSzPct val="59090"/>
              <a:buFont typeface="Wingdings"/>
              <a:buChar char=""/>
              <a:tabLst>
                <a:tab pos="332105" algn="l"/>
                <a:tab pos="332740" algn="l"/>
              </a:tabLst>
            </a:pPr>
            <a:r>
              <a:rPr sz="2200" dirty="0">
                <a:latin typeface="Microsoft Sans Serif"/>
                <a:cs typeface="Microsoft Sans Serif"/>
              </a:rPr>
              <a:t>Solution Proposed</a:t>
            </a:r>
          </a:p>
          <a:p>
            <a:pPr marL="332740" indent="-320040">
              <a:lnSpc>
                <a:spcPct val="100000"/>
              </a:lnSpc>
              <a:spcBef>
                <a:spcPts val="165"/>
              </a:spcBef>
              <a:buClr>
                <a:srgbClr val="DD8046"/>
              </a:buClr>
              <a:buSzPct val="59090"/>
              <a:buFont typeface="Wingdings"/>
              <a:buChar char=""/>
              <a:tabLst>
                <a:tab pos="332105" algn="l"/>
                <a:tab pos="332740" algn="l"/>
              </a:tabLst>
            </a:pPr>
            <a:r>
              <a:rPr sz="2200" dirty="0">
                <a:latin typeface="Microsoft Sans Serif"/>
                <a:cs typeface="Microsoft Sans Serif"/>
              </a:rPr>
              <a:t>Models and Diagrams</a:t>
            </a:r>
          </a:p>
          <a:p>
            <a:pPr marL="332740" indent="-320040">
              <a:lnSpc>
                <a:spcPct val="100000"/>
              </a:lnSpc>
              <a:spcBef>
                <a:spcPts val="180"/>
              </a:spcBef>
              <a:buClr>
                <a:srgbClr val="DD8046"/>
              </a:buClr>
              <a:buSzPct val="59090"/>
              <a:buFont typeface="Wingdings"/>
              <a:buChar char=""/>
              <a:tabLst>
                <a:tab pos="332105" algn="l"/>
                <a:tab pos="332740" algn="l"/>
              </a:tabLst>
            </a:pPr>
            <a:r>
              <a:rPr sz="2200" dirty="0">
                <a:latin typeface="Microsoft Sans Serif"/>
                <a:cs typeface="Microsoft Sans Serif"/>
              </a:rPr>
              <a:t>The implementation</a:t>
            </a:r>
          </a:p>
          <a:p>
            <a:pPr marL="332740" indent="-320040">
              <a:lnSpc>
                <a:spcPct val="100000"/>
              </a:lnSpc>
              <a:spcBef>
                <a:spcPts val="170"/>
              </a:spcBef>
              <a:buClr>
                <a:srgbClr val="DD8046"/>
              </a:buClr>
              <a:buSzPct val="59090"/>
              <a:buFont typeface="Wingdings"/>
              <a:buChar char=""/>
              <a:tabLst>
                <a:tab pos="332105" algn="l"/>
                <a:tab pos="332740" algn="l"/>
              </a:tabLst>
            </a:pPr>
            <a:r>
              <a:rPr sz="2200" dirty="0">
                <a:latin typeface="Microsoft Sans Serif"/>
                <a:cs typeface="Microsoft Sans Serif"/>
              </a:rPr>
              <a:t>Testing</a:t>
            </a:r>
          </a:p>
          <a:p>
            <a:pPr marL="332740" indent="-320040">
              <a:lnSpc>
                <a:spcPct val="100000"/>
              </a:lnSpc>
              <a:spcBef>
                <a:spcPts val="170"/>
              </a:spcBef>
              <a:buClr>
                <a:srgbClr val="DD8046"/>
              </a:buClr>
              <a:buSzPct val="59090"/>
              <a:buFont typeface="Wingdings"/>
              <a:buChar char=""/>
              <a:tabLst>
                <a:tab pos="332105" algn="l"/>
                <a:tab pos="332740" algn="l"/>
                <a:tab pos="1934210" algn="l"/>
              </a:tabLst>
            </a:pPr>
            <a:r>
              <a:rPr sz="2200" dirty="0">
                <a:latin typeface="Microsoft Sans Serif"/>
                <a:cs typeface="Microsoft Sans Serif"/>
              </a:rPr>
              <a:t>The Outcome</a:t>
            </a:r>
            <a:r>
              <a:rPr lang="en-US" sz="2200" dirty="0">
                <a:latin typeface="Microsoft Sans Serif"/>
                <a:cs typeface="Microsoft Sans Serif"/>
              </a:rPr>
              <a:t> </a:t>
            </a:r>
            <a:r>
              <a:rPr sz="2200" dirty="0">
                <a:latin typeface="Microsoft Sans Serif"/>
                <a:cs typeface="Microsoft Sans Serif"/>
              </a:rPr>
              <a:t>discussion</a:t>
            </a:r>
          </a:p>
          <a:p>
            <a:pPr marL="332740" indent="-320040">
              <a:lnSpc>
                <a:spcPct val="100000"/>
              </a:lnSpc>
              <a:spcBef>
                <a:spcPts val="180"/>
              </a:spcBef>
              <a:buClr>
                <a:srgbClr val="DD8046"/>
              </a:buClr>
              <a:buSzPct val="59090"/>
              <a:buFont typeface="Wingdings"/>
              <a:buChar char=""/>
              <a:tabLst>
                <a:tab pos="332105" algn="l"/>
                <a:tab pos="332740" algn="l"/>
              </a:tabLst>
            </a:pPr>
            <a:r>
              <a:rPr sz="2200" dirty="0">
                <a:latin typeface="Microsoft Sans Serif"/>
                <a:cs typeface="Microsoft Sans Serif"/>
              </a:rPr>
              <a:t>Conclusions and Limitations</a:t>
            </a: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2</a:t>
            </a:r>
            <a:endParaRPr sz="12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3387725" cy="697230"/>
          </a:xfrm>
          <a:prstGeom prst="rect">
            <a:avLst/>
          </a:prstGeom>
        </p:spPr>
        <p:txBody>
          <a:bodyPr vert="horz" wrap="square" lIns="0" tIns="13335" rIns="0" bIns="0" rtlCol="0">
            <a:spAutoFit/>
          </a:bodyPr>
          <a:lstStyle/>
          <a:p>
            <a:pPr marL="12700">
              <a:lnSpc>
                <a:spcPct val="100000"/>
              </a:lnSpc>
              <a:spcBef>
                <a:spcPts val="105"/>
              </a:spcBef>
            </a:pPr>
            <a:r>
              <a:rPr spc="-265" dirty="0"/>
              <a:t>Implementation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914640" cy="290464"/>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Login and Sign up page</a:t>
            </a:r>
            <a:endParaRPr sz="2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11</a:t>
            </a:r>
            <a:endParaRPr sz="1200">
              <a:latin typeface="Arial"/>
              <a:cs typeface="Arial"/>
            </a:endParaRPr>
          </a:p>
        </p:txBody>
      </p:sp>
      <p:pic>
        <p:nvPicPr>
          <p:cNvPr id="7" name="Picture 6">
            <a:extLst>
              <a:ext uri="{FF2B5EF4-FFF2-40B4-BE49-F238E27FC236}">
                <a16:creationId xmlns:a16="http://schemas.microsoft.com/office/drawing/2014/main" id="{9E2C6FEA-814F-6A99-4F02-BA1C8155A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772400" cy="40898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3387725" cy="697230"/>
          </a:xfrm>
          <a:prstGeom prst="rect">
            <a:avLst/>
          </a:prstGeom>
        </p:spPr>
        <p:txBody>
          <a:bodyPr vert="horz" wrap="square" lIns="0" tIns="13335" rIns="0" bIns="0" rtlCol="0">
            <a:spAutoFit/>
          </a:bodyPr>
          <a:lstStyle/>
          <a:p>
            <a:pPr marL="12700">
              <a:lnSpc>
                <a:spcPct val="100000"/>
              </a:lnSpc>
              <a:spcBef>
                <a:spcPts val="105"/>
              </a:spcBef>
            </a:pPr>
            <a:r>
              <a:rPr spc="-265" dirty="0"/>
              <a:t>Implementation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914640" cy="290464"/>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Package Details Page</a:t>
            </a:r>
            <a:endParaRPr sz="2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11</a:t>
            </a:r>
            <a:endParaRPr sz="1200">
              <a:latin typeface="Arial"/>
              <a:cs typeface="Arial"/>
            </a:endParaRPr>
          </a:p>
        </p:txBody>
      </p:sp>
      <p:pic>
        <p:nvPicPr>
          <p:cNvPr id="6" name="Picture 5">
            <a:extLst>
              <a:ext uri="{FF2B5EF4-FFF2-40B4-BE49-F238E27FC236}">
                <a16:creationId xmlns:a16="http://schemas.microsoft.com/office/drawing/2014/main" id="{1BDFC638-FB9D-D8DD-7BD2-752B85FFC7FB}"/>
              </a:ext>
            </a:extLst>
          </p:cNvPr>
          <p:cNvPicPr>
            <a:picLocks noChangeAspect="1"/>
          </p:cNvPicPr>
          <p:nvPr/>
        </p:nvPicPr>
        <p:blipFill>
          <a:blip r:embed="rId2"/>
          <a:stretch>
            <a:fillRect/>
          </a:stretch>
        </p:blipFill>
        <p:spPr>
          <a:xfrm>
            <a:off x="990600" y="2057401"/>
            <a:ext cx="7772400" cy="4191000"/>
          </a:xfrm>
          <a:prstGeom prst="rect">
            <a:avLst/>
          </a:prstGeom>
        </p:spPr>
      </p:pic>
    </p:spTree>
    <p:extLst>
      <p:ext uri="{BB962C8B-B14F-4D97-AF65-F5344CB8AC3E}">
        <p14:creationId xmlns:p14="http://schemas.microsoft.com/office/powerpoint/2010/main" val="2245207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3387725" cy="697230"/>
          </a:xfrm>
          <a:prstGeom prst="rect">
            <a:avLst/>
          </a:prstGeom>
        </p:spPr>
        <p:txBody>
          <a:bodyPr vert="horz" wrap="square" lIns="0" tIns="13335" rIns="0" bIns="0" rtlCol="0">
            <a:spAutoFit/>
          </a:bodyPr>
          <a:lstStyle/>
          <a:p>
            <a:pPr marL="12700">
              <a:lnSpc>
                <a:spcPct val="100000"/>
              </a:lnSpc>
              <a:spcBef>
                <a:spcPts val="105"/>
              </a:spcBef>
            </a:pPr>
            <a:r>
              <a:rPr spc="-265" dirty="0"/>
              <a:t>Implementation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914640" cy="290464"/>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Booking Info Page</a:t>
            </a:r>
            <a:endParaRPr sz="2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11</a:t>
            </a:r>
            <a:endParaRPr sz="1200">
              <a:latin typeface="Arial"/>
              <a:cs typeface="Arial"/>
            </a:endParaRPr>
          </a:p>
        </p:txBody>
      </p:sp>
      <p:pic>
        <p:nvPicPr>
          <p:cNvPr id="7" name="Picture 6">
            <a:extLst>
              <a:ext uri="{FF2B5EF4-FFF2-40B4-BE49-F238E27FC236}">
                <a16:creationId xmlns:a16="http://schemas.microsoft.com/office/drawing/2014/main" id="{D4A4D300-A729-4671-336E-6B0A0786C39F}"/>
              </a:ext>
            </a:extLst>
          </p:cNvPr>
          <p:cNvPicPr>
            <a:picLocks noChangeAspect="1"/>
          </p:cNvPicPr>
          <p:nvPr/>
        </p:nvPicPr>
        <p:blipFill>
          <a:blip r:embed="rId2"/>
          <a:stretch>
            <a:fillRect/>
          </a:stretch>
        </p:blipFill>
        <p:spPr>
          <a:xfrm>
            <a:off x="609600" y="2032942"/>
            <a:ext cx="8305800" cy="4252663"/>
          </a:xfrm>
          <a:prstGeom prst="rect">
            <a:avLst/>
          </a:prstGeom>
        </p:spPr>
      </p:pic>
    </p:spTree>
    <p:extLst>
      <p:ext uri="{BB962C8B-B14F-4D97-AF65-F5344CB8AC3E}">
        <p14:creationId xmlns:p14="http://schemas.microsoft.com/office/powerpoint/2010/main" val="10870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3387725" cy="697230"/>
          </a:xfrm>
          <a:prstGeom prst="rect">
            <a:avLst/>
          </a:prstGeom>
        </p:spPr>
        <p:txBody>
          <a:bodyPr vert="horz" wrap="square" lIns="0" tIns="13335" rIns="0" bIns="0" rtlCol="0">
            <a:spAutoFit/>
          </a:bodyPr>
          <a:lstStyle/>
          <a:p>
            <a:pPr marL="12700">
              <a:lnSpc>
                <a:spcPct val="100000"/>
              </a:lnSpc>
              <a:spcBef>
                <a:spcPts val="105"/>
              </a:spcBef>
            </a:pPr>
            <a:r>
              <a:rPr spc="-265" dirty="0"/>
              <a:t>Implementation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914640" cy="290464"/>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Package pending Page</a:t>
            </a:r>
            <a:endParaRPr sz="2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11</a:t>
            </a:r>
            <a:endParaRPr sz="1200">
              <a:latin typeface="Arial"/>
              <a:cs typeface="Arial"/>
            </a:endParaRPr>
          </a:p>
        </p:txBody>
      </p:sp>
      <p:pic>
        <p:nvPicPr>
          <p:cNvPr id="6" name="Picture 5">
            <a:extLst>
              <a:ext uri="{FF2B5EF4-FFF2-40B4-BE49-F238E27FC236}">
                <a16:creationId xmlns:a16="http://schemas.microsoft.com/office/drawing/2014/main" id="{823718E9-C443-DA4F-7663-A64C075BDA9A}"/>
              </a:ext>
            </a:extLst>
          </p:cNvPr>
          <p:cNvPicPr>
            <a:picLocks noChangeAspect="1"/>
          </p:cNvPicPr>
          <p:nvPr/>
        </p:nvPicPr>
        <p:blipFill>
          <a:blip r:embed="rId2"/>
          <a:stretch>
            <a:fillRect/>
          </a:stretch>
        </p:blipFill>
        <p:spPr>
          <a:xfrm>
            <a:off x="691386" y="2057400"/>
            <a:ext cx="8147814" cy="4221700"/>
          </a:xfrm>
          <a:prstGeom prst="rect">
            <a:avLst/>
          </a:prstGeom>
        </p:spPr>
      </p:pic>
    </p:spTree>
    <p:extLst>
      <p:ext uri="{BB962C8B-B14F-4D97-AF65-F5344CB8AC3E}">
        <p14:creationId xmlns:p14="http://schemas.microsoft.com/office/powerpoint/2010/main" val="597344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3387725" cy="697230"/>
          </a:xfrm>
          <a:prstGeom prst="rect">
            <a:avLst/>
          </a:prstGeom>
        </p:spPr>
        <p:txBody>
          <a:bodyPr vert="horz" wrap="square" lIns="0" tIns="13335" rIns="0" bIns="0" rtlCol="0">
            <a:spAutoFit/>
          </a:bodyPr>
          <a:lstStyle/>
          <a:p>
            <a:pPr marL="12700">
              <a:lnSpc>
                <a:spcPct val="100000"/>
              </a:lnSpc>
              <a:spcBef>
                <a:spcPts val="105"/>
              </a:spcBef>
            </a:pPr>
            <a:r>
              <a:rPr spc="-265" dirty="0"/>
              <a:t>Implementation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914640" cy="290464"/>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Booking Confirmation Page</a:t>
            </a:r>
            <a:endParaRPr sz="29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11</a:t>
            </a:r>
            <a:endParaRPr sz="1200">
              <a:latin typeface="Arial"/>
              <a:cs typeface="Arial"/>
            </a:endParaRPr>
          </a:p>
        </p:txBody>
      </p:sp>
      <p:pic>
        <p:nvPicPr>
          <p:cNvPr id="7" name="Picture 6">
            <a:extLst>
              <a:ext uri="{FF2B5EF4-FFF2-40B4-BE49-F238E27FC236}">
                <a16:creationId xmlns:a16="http://schemas.microsoft.com/office/drawing/2014/main" id="{138949FB-2F83-89D3-E01A-AE5E52550110}"/>
              </a:ext>
            </a:extLst>
          </p:cNvPr>
          <p:cNvPicPr>
            <a:picLocks noChangeAspect="1"/>
          </p:cNvPicPr>
          <p:nvPr/>
        </p:nvPicPr>
        <p:blipFill>
          <a:blip r:embed="rId2"/>
          <a:stretch>
            <a:fillRect/>
          </a:stretch>
        </p:blipFill>
        <p:spPr>
          <a:xfrm>
            <a:off x="691386" y="2057400"/>
            <a:ext cx="8147814" cy="4191000"/>
          </a:xfrm>
          <a:prstGeom prst="rect">
            <a:avLst/>
          </a:prstGeom>
        </p:spPr>
      </p:pic>
    </p:spTree>
    <p:extLst>
      <p:ext uri="{BB962C8B-B14F-4D97-AF65-F5344CB8AC3E}">
        <p14:creationId xmlns:p14="http://schemas.microsoft.com/office/powerpoint/2010/main" val="312843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66540" cy="697230"/>
          </a:xfrm>
          <a:prstGeom prst="rect">
            <a:avLst/>
          </a:prstGeom>
        </p:spPr>
        <p:txBody>
          <a:bodyPr vert="horz" wrap="square" lIns="0" tIns="13335" rIns="0" bIns="0" rtlCol="0">
            <a:spAutoFit/>
          </a:bodyPr>
          <a:lstStyle/>
          <a:p>
            <a:pPr marL="12700">
              <a:lnSpc>
                <a:spcPct val="100000"/>
              </a:lnSpc>
              <a:spcBef>
                <a:spcPts val="105"/>
              </a:spcBef>
            </a:pPr>
            <a:r>
              <a:rPr spc="-1110" dirty="0"/>
              <a:t>T</a:t>
            </a:r>
            <a:r>
              <a:rPr spc="-250" dirty="0"/>
              <a:t>estin</a:t>
            </a:r>
            <a:r>
              <a:rPr spc="-350" dirty="0"/>
              <a:t>g</a:t>
            </a:r>
            <a:r>
              <a:rPr spc="980" dirty="0"/>
              <a:t>/</a:t>
            </a:r>
            <a:r>
              <a:rPr spc="-1115" dirty="0"/>
              <a:t>T</a:t>
            </a:r>
            <a:r>
              <a:rPr spc="-335" dirty="0"/>
              <a:t>est</a:t>
            </a:r>
            <a:r>
              <a:rPr spc="25" dirty="0"/>
              <a:t> </a:t>
            </a:r>
            <a:r>
              <a:rPr spc="-455" dirty="0"/>
              <a:t>Ca</a:t>
            </a:r>
            <a:r>
              <a:rPr spc="-375" dirty="0"/>
              <a:t>s</a:t>
            </a:r>
            <a:r>
              <a:rPr spc="-490" dirty="0"/>
              <a:t>es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12</a:t>
            </a:r>
            <a:endParaRPr sz="1200">
              <a:latin typeface="Arial"/>
              <a:cs typeface="Arial"/>
            </a:endParaRPr>
          </a:p>
        </p:txBody>
      </p:sp>
      <p:graphicFrame>
        <p:nvGraphicFramePr>
          <p:cNvPr id="8" name="Table 7">
            <a:extLst>
              <a:ext uri="{FF2B5EF4-FFF2-40B4-BE49-F238E27FC236}">
                <a16:creationId xmlns:a16="http://schemas.microsoft.com/office/drawing/2014/main" id="{AD587C95-B96F-2C68-5F1A-0DA2DEA25FA2}"/>
              </a:ext>
            </a:extLst>
          </p:cNvPr>
          <p:cNvGraphicFramePr>
            <a:graphicFrameLocks noGrp="1"/>
          </p:cNvGraphicFramePr>
          <p:nvPr>
            <p:extLst>
              <p:ext uri="{D42A27DB-BD31-4B8C-83A1-F6EECF244321}">
                <p14:modId xmlns:p14="http://schemas.microsoft.com/office/powerpoint/2010/main" val="685734038"/>
              </p:ext>
            </p:extLst>
          </p:nvPr>
        </p:nvGraphicFramePr>
        <p:xfrm>
          <a:off x="609600" y="2057400"/>
          <a:ext cx="8305800" cy="4268498"/>
        </p:xfrm>
        <a:graphic>
          <a:graphicData uri="http://schemas.openxmlformats.org/drawingml/2006/table">
            <a:tbl>
              <a:tblPr firstRow="1" firstCol="1" bandRow="1">
                <a:tableStyleId>{5C22544A-7EE6-4342-B048-85BDC9FD1C3A}</a:tableStyleId>
              </a:tblPr>
              <a:tblGrid>
                <a:gridCol w="1565643">
                  <a:extLst>
                    <a:ext uri="{9D8B030D-6E8A-4147-A177-3AD203B41FA5}">
                      <a16:colId xmlns:a16="http://schemas.microsoft.com/office/drawing/2014/main" val="70981862"/>
                    </a:ext>
                  </a:extLst>
                </a:gridCol>
                <a:gridCol w="6639939">
                  <a:extLst>
                    <a:ext uri="{9D8B030D-6E8A-4147-A177-3AD203B41FA5}">
                      <a16:colId xmlns:a16="http://schemas.microsoft.com/office/drawing/2014/main" val="2434780494"/>
                    </a:ext>
                  </a:extLst>
                </a:gridCol>
                <a:gridCol w="100218">
                  <a:extLst>
                    <a:ext uri="{9D8B030D-6E8A-4147-A177-3AD203B41FA5}">
                      <a16:colId xmlns:a16="http://schemas.microsoft.com/office/drawing/2014/main" val="528825105"/>
                    </a:ext>
                  </a:extLst>
                </a:gridCol>
              </a:tblGrid>
              <a:tr h="543297">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Test Case ID</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25400"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TC001</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1045785889"/>
                  </a:ext>
                </a:extLst>
              </a:tr>
              <a:tr h="1152196">
                <a:tc>
                  <a:txBody>
                    <a:bodyPr/>
                    <a:lstStyle/>
                    <a:p>
                      <a:pPr algn="just">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Test Case Summary</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25400" algn="just">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Invalid Login Credentials Problem. Initially the login system was accepting invalid usernames (First name, Last name) it was accepting numbers in place of names so we find and dealt with it during the testing phase of the program.</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2619240490"/>
                  </a:ext>
                </a:extLst>
              </a:tr>
              <a:tr h="526835">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Test Procedure</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By using JavaScript validation system, we solved this problem of invalid   login credentials.</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2522482247"/>
                  </a:ext>
                </a:extLst>
              </a:tr>
              <a:tr h="526835">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Expected Result</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First name and last name must be names and have a definite length.</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910946706"/>
                  </a:ext>
                </a:extLst>
              </a:tr>
              <a:tr h="919705">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Actual Result</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First and last name must be names having minimum length of 3 letters and maximum 50. Email address provided should also be in valid form for registering to the portal.</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2221255763"/>
                  </a:ext>
                </a:extLst>
              </a:tr>
              <a:tr h="524270">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Status</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101600" algn="just">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PASS</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567372120"/>
                  </a:ext>
                </a:extLst>
              </a:tr>
            </a:tbl>
          </a:graphicData>
        </a:graphic>
      </p:graphicFrame>
      <p:sp>
        <p:nvSpPr>
          <p:cNvPr id="9" name="TextBox 8">
            <a:extLst>
              <a:ext uri="{FF2B5EF4-FFF2-40B4-BE49-F238E27FC236}">
                <a16:creationId xmlns:a16="http://schemas.microsoft.com/office/drawing/2014/main" id="{EEA9F3FB-E2C2-2FE0-CC2E-9E611D5F8DBE}"/>
              </a:ext>
            </a:extLst>
          </p:cNvPr>
          <p:cNvSpPr txBox="1"/>
          <p:nvPr/>
        </p:nvSpPr>
        <p:spPr>
          <a:xfrm>
            <a:off x="533400" y="1648506"/>
            <a:ext cx="2966213" cy="369332"/>
          </a:xfrm>
          <a:prstGeom prst="rect">
            <a:avLst/>
          </a:prstGeom>
          <a:noFill/>
        </p:spPr>
        <p:txBody>
          <a:bodyPr wrap="square" rtlCol="0">
            <a:sp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Test Case 1:</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66540" cy="697230"/>
          </a:xfrm>
          <a:prstGeom prst="rect">
            <a:avLst/>
          </a:prstGeom>
        </p:spPr>
        <p:txBody>
          <a:bodyPr vert="horz" wrap="square" lIns="0" tIns="13335" rIns="0" bIns="0" rtlCol="0">
            <a:spAutoFit/>
          </a:bodyPr>
          <a:lstStyle/>
          <a:p>
            <a:pPr marL="12700">
              <a:lnSpc>
                <a:spcPct val="100000"/>
              </a:lnSpc>
              <a:spcBef>
                <a:spcPts val="105"/>
              </a:spcBef>
            </a:pPr>
            <a:r>
              <a:rPr spc="-1110" dirty="0"/>
              <a:t>T</a:t>
            </a:r>
            <a:r>
              <a:rPr spc="-250" dirty="0"/>
              <a:t>estin</a:t>
            </a:r>
            <a:r>
              <a:rPr spc="-350" dirty="0"/>
              <a:t>g</a:t>
            </a:r>
            <a:r>
              <a:rPr spc="980" dirty="0"/>
              <a:t>/</a:t>
            </a:r>
            <a:r>
              <a:rPr spc="-1115" dirty="0"/>
              <a:t>T</a:t>
            </a:r>
            <a:r>
              <a:rPr spc="-335" dirty="0"/>
              <a:t>est</a:t>
            </a:r>
            <a:r>
              <a:rPr spc="25" dirty="0"/>
              <a:t> </a:t>
            </a:r>
            <a:r>
              <a:rPr spc="-455" dirty="0"/>
              <a:t>Ca</a:t>
            </a:r>
            <a:r>
              <a:rPr spc="-375" dirty="0"/>
              <a:t>s</a:t>
            </a:r>
            <a:r>
              <a:rPr spc="-490" dirty="0"/>
              <a:t>es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12</a:t>
            </a:r>
            <a:endParaRPr sz="1200">
              <a:latin typeface="Arial"/>
              <a:cs typeface="Arial"/>
            </a:endParaRPr>
          </a:p>
        </p:txBody>
      </p:sp>
      <p:pic>
        <p:nvPicPr>
          <p:cNvPr id="3" name="Picture 2">
            <a:extLst>
              <a:ext uri="{FF2B5EF4-FFF2-40B4-BE49-F238E27FC236}">
                <a16:creationId xmlns:a16="http://schemas.microsoft.com/office/drawing/2014/main" id="{D391DA33-4B8B-5818-5696-273E6DB2CA44}"/>
              </a:ext>
            </a:extLst>
          </p:cNvPr>
          <p:cNvPicPr>
            <a:picLocks noChangeAspect="1"/>
          </p:cNvPicPr>
          <p:nvPr/>
        </p:nvPicPr>
        <p:blipFill>
          <a:blip r:embed="rId2"/>
          <a:stretch>
            <a:fillRect/>
          </a:stretch>
        </p:blipFill>
        <p:spPr>
          <a:xfrm>
            <a:off x="691387" y="2133600"/>
            <a:ext cx="7995413" cy="4038600"/>
          </a:xfrm>
          <a:prstGeom prst="rect">
            <a:avLst/>
          </a:prstGeom>
        </p:spPr>
      </p:pic>
      <p:sp>
        <p:nvSpPr>
          <p:cNvPr id="6" name="TextBox 5">
            <a:extLst>
              <a:ext uri="{FF2B5EF4-FFF2-40B4-BE49-F238E27FC236}">
                <a16:creationId xmlns:a16="http://schemas.microsoft.com/office/drawing/2014/main" id="{E7AB4F09-7881-5ED0-3183-2EDF0CCB7225}"/>
              </a:ext>
            </a:extLst>
          </p:cNvPr>
          <p:cNvSpPr txBox="1"/>
          <p:nvPr/>
        </p:nvSpPr>
        <p:spPr>
          <a:xfrm>
            <a:off x="533400" y="1648506"/>
            <a:ext cx="2966213" cy="369332"/>
          </a:xfrm>
          <a:prstGeom prst="rect">
            <a:avLst/>
          </a:prstGeom>
          <a:noFill/>
        </p:spPr>
        <p:txBody>
          <a:bodyPr wrap="square" rtlCol="0">
            <a:sp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Test Case 1 Output:</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358273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66540" cy="697230"/>
          </a:xfrm>
          <a:prstGeom prst="rect">
            <a:avLst/>
          </a:prstGeom>
        </p:spPr>
        <p:txBody>
          <a:bodyPr vert="horz" wrap="square" lIns="0" tIns="13335" rIns="0" bIns="0" rtlCol="0">
            <a:spAutoFit/>
          </a:bodyPr>
          <a:lstStyle/>
          <a:p>
            <a:pPr marL="12700">
              <a:lnSpc>
                <a:spcPct val="100000"/>
              </a:lnSpc>
              <a:spcBef>
                <a:spcPts val="105"/>
              </a:spcBef>
            </a:pPr>
            <a:r>
              <a:rPr spc="-1110" dirty="0"/>
              <a:t>T</a:t>
            </a:r>
            <a:r>
              <a:rPr spc="-250" dirty="0"/>
              <a:t>estin</a:t>
            </a:r>
            <a:r>
              <a:rPr spc="-350" dirty="0"/>
              <a:t>g</a:t>
            </a:r>
            <a:r>
              <a:rPr spc="980" dirty="0"/>
              <a:t>/</a:t>
            </a:r>
            <a:r>
              <a:rPr spc="-1115" dirty="0"/>
              <a:t>T</a:t>
            </a:r>
            <a:r>
              <a:rPr spc="-335" dirty="0"/>
              <a:t>est</a:t>
            </a:r>
            <a:r>
              <a:rPr spc="25" dirty="0"/>
              <a:t> </a:t>
            </a:r>
            <a:r>
              <a:rPr spc="-455" dirty="0"/>
              <a:t>Ca</a:t>
            </a:r>
            <a:r>
              <a:rPr spc="-375" dirty="0"/>
              <a:t>s</a:t>
            </a:r>
            <a:r>
              <a:rPr spc="-490" dirty="0"/>
              <a:t>es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12</a:t>
            </a:r>
            <a:endParaRPr sz="1200">
              <a:latin typeface="Arial"/>
              <a:cs typeface="Arial"/>
            </a:endParaRPr>
          </a:p>
        </p:txBody>
      </p:sp>
      <p:sp>
        <p:nvSpPr>
          <p:cNvPr id="6" name="TextBox 5">
            <a:extLst>
              <a:ext uri="{FF2B5EF4-FFF2-40B4-BE49-F238E27FC236}">
                <a16:creationId xmlns:a16="http://schemas.microsoft.com/office/drawing/2014/main" id="{E7AB4F09-7881-5ED0-3183-2EDF0CCB7225}"/>
              </a:ext>
            </a:extLst>
          </p:cNvPr>
          <p:cNvSpPr txBox="1"/>
          <p:nvPr/>
        </p:nvSpPr>
        <p:spPr>
          <a:xfrm>
            <a:off x="533400" y="1600200"/>
            <a:ext cx="2966213" cy="369332"/>
          </a:xfrm>
          <a:prstGeom prst="rect">
            <a:avLst/>
          </a:prstGeom>
          <a:noFill/>
        </p:spPr>
        <p:txBody>
          <a:bodyPr wrap="square" rtlCol="0">
            <a:sp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Test Case 2:</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graphicFrame>
        <p:nvGraphicFramePr>
          <p:cNvPr id="7" name="Table 6">
            <a:extLst>
              <a:ext uri="{FF2B5EF4-FFF2-40B4-BE49-F238E27FC236}">
                <a16:creationId xmlns:a16="http://schemas.microsoft.com/office/drawing/2014/main" id="{C818B8F8-F1C4-3D16-9E46-81B825D13487}"/>
              </a:ext>
            </a:extLst>
          </p:cNvPr>
          <p:cNvGraphicFramePr>
            <a:graphicFrameLocks noGrp="1"/>
          </p:cNvGraphicFramePr>
          <p:nvPr>
            <p:extLst>
              <p:ext uri="{D42A27DB-BD31-4B8C-83A1-F6EECF244321}">
                <p14:modId xmlns:p14="http://schemas.microsoft.com/office/powerpoint/2010/main" val="3610812725"/>
              </p:ext>
            </p:extLst>
          </p:nvPr>
        </p:nvGraphicFramePr>
        <p:xfrm>
          <a:off x="691387" y="1969532"/>
          <a:ext cx="8224013" cy="4202668"/>
        </p:xfrm>
        <a:graphic>
          <a:graphicData uri="http://schemas.openxmlformats.org/drawingml/2006/table">
            <a:tbl>
              <a:tblPr firstRow="1" firstCol="1" bandRow="1">
                <a:tableStyleId>{5C22544A-7EE6-4342-B048-85BDC9FD1C3A}</a:tableStyleId>
              </a:tblPr>
              <a:tblGrid>
                <a:gridCol w="1549763">
                  <a:extLst>
                    <a:ext uri="{9D8B030D-6E8A-4147-A177-3AD203B41FA5}">
                      <a16:colId xmlns:a16="http://schemas.microsoft.com/office/drawing/2014/main" val="18815720"/>
                    </a:ext>
                  </a:extLst>
                </a:gridCol>
                <a:gridCol w="6592993">
                  <a:extLst>
                    <a:ext uri="{9D8B030D-6E8A-4147-A177-3AD203B41FA5}">
                      <a16:colId xmlns:a16="http://schemas.microsoft.com/office/drawing/2014/main" val="3797233545"/>
                    </a:ext>
                  </a:extLst>
                </a:gridCol>
                <a:gridCol w="81257">
                  <a:extLst>
                    <a:ext uri="{9D8B030D-6E8A-4147-A177-3AD203B41FA5}">
                      <a16:colId xmlns:a16="http://schemas.microsoft.com/office/drawing/2014/main" val="3637156668"/>
                    </a:ext>
                  </a:extLst>
                </a:gridCol>
              </a:tblGrid>
              <a:tr h="662010">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Test Case ID</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25400"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TC002</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3415789436"/>
                  </a:ext>
                </a:extLst>
              </a:tr>
              <a:tr h="662010">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Test Case Summary</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25400"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While creating new packages the uploaded photos of destination was not uploading to the portal.</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945499520"/>
                  </a:ext>
                </a:extLst>
              </a:tr>
              <a:tr h="597206">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Test Procedure</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We created A new folder for the photos to be stored and the relative path was stored in the database.</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3509753706"/>
                  </a:ext>
                </a:extLst>
              </a:tr>
              <a:tr h="597206">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Expected Result</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Photos should be loading in webpage and showing to users after creation of any new package.</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914647331"/>
                  </a:ext>
                </a:extLst>
              </a:tr>
              <a:tr h="631916">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Actual Result</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Photos were actually loading in the webpage and can be viewed by users.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1473425422"/>
                  </a:ext>
                </a:extLst>
              </a:tr>
              <a:tr h="1052320">
                <a:tc>
                  <a:txBody>
                    <a:bodyPr/>
                    <a:lstStyle/>
                    <a:p>
                      <a:pPr algn="just">
                        <a:lnSpc>
                          <a:spcPct val="107000"/>
                        </a:lnSpc>
                        <a:spcAft>
                          <a:spcPts val="800"/>
                        </a:spcAft>
                      </a:pPr>
                      <a:r>
                        <a:rPr lang="en-US" sz="1800">
                          <a:effectLst/>
                          <a:latin typeface="Microsoft Sans Serif" panose="020B0604020202020204" pitchFamily="34" charset="0"/>
                          <a:ea typeface="Microsoft Sans Serif" panose="020B0604020202020204" pitchFamily="34" charset="0"/>
                          <a:cs typeface="Microsoft Sans Serif" panose="020B0604020202020204" pitchFamily="34" charset="0"/>
                        </a:rPr>
                        <a:t>Status</a:t>
                      </a:r>
                      <a:endParaRPr lang="en-IN" sz="180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marL="101600" algn="just">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PASS</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tc>
                  <a:txBody>
                    <a:bodyPr/>
                    <a:lstStyle/>
                    <a:p>
                      <a:pPr>
                        <a:lnSpc>
                          <a:spcPct val="107000"/>
                        </a:lnSpc>
                        <a:spcAft>
                          <a:spcPts val="800"/>
                        </a:spcAft>
                      </a:pPr>
                      <a:r>
                        <a:rPr lang="en-US" sz="18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8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0" marR="0" marT="0" marB="0" anchor="b"/>
                </a:tc>
                <a:extLst>
                  <a:ext uri="{0D108BD9-81ED-4DB2-BD59-A6C34878D82A}">
                    <a16:rowId xmlns:a16="http://schemas.microsoft.com/office/drawing/2014/main" val="3963143706"/>
                  </a:ext>
                </a:extLst>
              </a:tr>
            </a:tbl>
          </a:graphicData>
        </a:graphic>
      </p:graphicFrame>
    </p:spTree>
    <p:extLst>
      <p:ext uri="{BB962C8B-B14F-4D97-AF65-F5344CB8AC3E}">
        <p14:creationId xmlns:p14="http://schemas.microsoft.com/office/powerpoint/2010/main" val="3833457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4066540" cy="697230"/>
          </a:xfrm>
          <a:prstGeom prst="rect">
            <a:avLst/>
          </a:prstGeom>
        </p:spPr>
        <p:txBody>
          <a:bodyPr vert="horz" wrap="square" lIns="0" tIns="13335" rIns="0" bIns="0" rtlCol="0">
            <a:spAutoFit/>
          </a:bodyPr>
          <a:lstStyle/>
          <a:p>
            <a:pPr marL="12700">
              <a:lnSpc>
                <a:spcPct val="100000"/>
              </a:lnSpc>
              <a:spcBef>
                <a:spcPts val="105"/>
              </a:spcBef>
            </a:pPr>
            <a:r>
              <a:rPr spc="-1110" dirty="0"/>
              <a:t>T</a:t>
            </a:r>
            <a:r>
              <a:rPr spc="-250" dirty="0"/>
              <a:t>estin</a:t>
            </a:r>
            <a:r>
              <a:rPr spc="-350" dirty="0"/>
              <a:t>g</a:t>
            </a:r>
            <a:r>
              <a:rPr spc="980" dirty="0"/>
              <a:t>/</a:t>
            </a:r>
            <a:r>
              <a:rPr spc="-1115" dirty="0"/>
              <a:t>T</a:t>
            </a:r>
            <a:r>
              <a:rPr spc="-335" dirty="0"/>
              <a:t>est</a:t>
            </a:r>
            <a:r>
              <a:rPr spc="25" dirty="0"/>
              <a:t> </a:t>
            </a:r>
            <a:r>
              <a:rPr spc="-455" dirty="0"/>
              <a:t>Ca</a:t>
            </a:r>
            <a:r>
              <a:rPr spc="-375" dirty="0"/>
              <a:t>s</a:t>
            </a:r>
            <a:r>
              <a:rPr spc="-490" dirty="0"/>
              <a:t>es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12</a:t>
            </a:r>
            <a:endParaRPr sz="1200">
              <a:latin typeface="Arial"/>
              <a:cs typeface="Arial"/>
            </a:endParaRPr>
          </a:p>
        </p:txBody>
      </p:sp>
      <p:sp>
        <p:nvSpPr>
          <p:cNvPr id="6" name="TextBox 5">
            <a:extLst>
              <a:ext uri="{FF2B5EF4-FFF2-40B4-BE49-F238E27FC236}">
                <a16:creationId xmlns:a16="http://schemas.microsoft.com/office/drawing/2014/main" id="{E7AB4F09-7881-5ED0-3183-2EDF0CCB7225}"/>
              </a:ext>
            </a:extLst>
          </p:cNvPr>
          <p:cNvSpPr txBox="1"/>
          <p:nvPr/>
        </p:nvSpPr>
        <p:spPr>
          <a:xfrm>
            <a:off x="533400" y="1600200"/>
            <a:ext cx="2966213" cy="369332"/>
          </a:xfrm>
          <a:prstGeom prst="rect">
            <a:avLst/>
          </a:prstGeom>
          <a:noFill/>
        </p:spPr>
        <p:txBody>
          <a:bodyPr wrap="square" rtlCol="0">
            <a:spAutoFit/>
          </a:bodyPr>
          <a:lstStyle/>
          <a:p>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Test Case 2 Output:</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3" name="Picture 2">
            <a:extLst>
              <a:ext uri="{FF2B5EF4-FFF2-40B4-BE49-F238E27FC236}">
                <a16:creationId xmlns:a16="http://schemas.microsoft.com/office/drawing/2014/main" id="{F4C89F42-278D-0D40-1506-097758592E68}"/>
              </a:ext>
            </a:extLst>
          </p:cNvPr>
          <p:cNvPicPr>
            <a:picLocks noChangeAspect="1"/>
          </p:cNvPicPr>
          <p:nvPr/>
        </p:nvPicPr>
        <p:blipFill>
          <a:blip r:embed="rId2"/>
          <a:stretch>
            <a:fillRect/>
          </a:stretch>
        </p:blipFill>
        <p:spPr>
          <a:xfrm>
            <a:off x="619885" y="1991302"/>
            <a:ext cx="8285864" cy="4257098"/>
          </a:xfrm>
          <a:prstGeom prst="rect">
            <a:avLst/>
          </a:prstGeom>
        </p:spPr>
      </p:pic>
    </p:spTree>
    <p:extLst>
      <p:ext uri="{BB962C8B-B14F-4D97-AF65-F5344CB8AC3E}">
        <p14:creationId xmlns:p14="http://schemas.microsoft.com/office/powerpoint/2010/main" val="323317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5167630" cy="697230"/>
          </a:xfrm>
          <a:prstGeom prst="rect">
            <a:avLst/>
          </a:prstGeom>
        </p:spPr>
        <p:txBody>
          <a:bodyPr vert="horz" wrap="square" lIns="0" tIns="13335" rIns="0" bIns="0" rtlCol="0">
            <a:spAutoFit/>
          </a:bodyPr>
          <a:lstStyle/>
          <a:p>
            <a:pPr marL="12700">
              <a:lnSpc>
                <a:spcPct val="100000"/>
              </a:lnSpc>
              <a:spcBef>
                <a:spcPts val="105"/>
              </a:spcBef>
            </a:pPr>
            <a:r>
              <a:rPr spc="-509" dirty="0"/>
              <a:t>The</a:t>
            </a:r>
            <a:r>
              <a:rPr spc="15" dirty="0"/>
              <a:t> </a:t>
            </a:r>
            <a:r>
              <a:rPr spc="-330" dirty="0"/>
              <a:t>Outcome</a:t>
            </a:r>
            <a:r>
              <a:rPr spc="10" dirty="0"/>
              <a:t> </a:t>
            </a:r>
            <a:r>
              <a:rPr spc="-40" dirty="0"/>
              <a:t>d</a:t>
            </a:r>
            <a:r>
              <a:rPr spc="-35" dirty="0"/>
              <a:t>i</a:t>
            </a:r>
            <a:r>
              <a:rPr spc="-600" dirty="0"/>
              <a:t>scuss</a:t>
            </a:r>
            <a:r>
              <a:rPr spc="-290" dirty="0"/>
              <a:t>i</a:t>
            </a:r>
            <a:r>
              <a:rPr spc="-385" dirty="0"/>
              <a:t>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524352"/>
            <a:ext cx="8071613" cy="5270032"/>
          </a:xfrm>
          <a:prstGeom prst="rect">
            <a:avLst/>
          </a:prstGeom>
        </p:spPr>
        <p:txBody>
          <a:bodyPr vert="horz" wrap="square" lIns="0" tIns="100965" rIns="0" bIns="0" rtlCol="0">
            <a:spAutoFit/>
          </a:bodyPr>
          <a:lstStyle/>
          <a:p>
            <a:pPr marL="457200" indent="-457200">
              <a:buClr>
                <a:schemeClr val="accent6">
                  <a:lumMod val="75000"/>
                </a:schemeClr>
              </a:buClr>
              <a:buFont typeface="Wingdings" panose="05000000000000000000" pitchFamily="2" charset="2"/>
              <a:buChar char="q"/>
            </a:pPr>
            <a:r>
              <a:rPr lang="en-US" sz="22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output module of this system is a user-friendly window. The user enters their username and password for login and new users can complete their registration by providing </a:t>
            </a:r>
            <a:r>
              <a:rPr lang="en-US" sz="2200" dirty="0">
                <a:latin typeface="Microsoft Sans Serif" panose="020B0604020202020204" pitchFamily="34" charset="0"/>
                <a:ea typeface="Microsoft Sans Serif" panose="020B0604020202020204" pitchFamily="34" charset="0"/>
                <a:cs typeface="Microsoft Sans Serif" panose="020B0604020202020204" pitchFamily="34" charset="0"/>
              </a:rPr>
              <a:t>required information. </a:t>
            </a:r>
          </a:p>
          <a:p>
            <a:pPr marL="457200" indent="-457200">
              <a:buClr>
                <a:schemeClr val="accent6">
                  <a:lumMod val="75000"/>
                </a:schemeClr>
              </a:buClr>
              <a:buFont typeface="Wingdings" panose="05000000000000000000" pitchFamily="2" charset="2"/>
              <a:buChar char="q"/>
            </a:pPr>
            <a:r>
              <a:rPr lang="en-US" sz="2200" dirty="0">
                <a:latin typeface="Microsoft Sans Serif" panose="020B0604020202020204" pitchFamily="34" charset="0"/>
                <a:ea typeface="Microsoft Sans Serif" panose="020B0604020202020204" pitchFamily="34" charset="0"/>
                <a:cs typeface="Microsoft Sans Serif" panose="020B0604020202020204" pitchFamily="34" charset="0"/>
              </a:rPr>
              <a:t>If the username and password are valid, then the user can access all pages else the user is informed by a message showing an incorrect username/password.</a:t>
            </a:r>
          </a:p>
          <a:p>
            <a:pPr marL="457200" indent="-457200">
              <a:buClr>
                <a:schemeClr val="accent6">
                  <a:lumMod val="75000"/>
                </a:schemeClr>
              </a:buClr>
              <a:buFont typeface="Wingdings" panose="05000000000000000000" pitchFamily="2" charset="2"/>
              <a:buChar char="q"/>
            </a:pPr>
            <a:r>
              <a:rPr lang="en-US" sz="2200" dirty="0">
                <a:latin typeface="Microsoft Sans Serif" panose="020B0604020202020204" pitchFamily="34" charset="0"/>
                <a:ea typeface="Microsoft Sans Serif" panose="020B0604020202020204" pitchFamily="34" charset="0"/>
                <a:cs typeface="Microsoft Sans Serif" panose="020B0604020202020204" pitchFamily="34" charset="0"/>
              </a:rPr>
              <a:t>The user then gets complete information about the various tourist places. The user views the best deals after entering the required data about the tour and can book their tour. </a:t>
            </a:r>
          </a:p>
          <a:p>
            <a:pPr marL="457200" indent="-457200">
              <a:buClr>
                <a:schemeClr val="accent6">
                  <a:lumMod val="75000"/>
                </a:schemeClr>
              </a:buClr>
              <a:buFont typeface="Wingdings" panose="05000000000000000000" pitchFamily="2" charset="2"/>
              <a:buChar char="q"/>
            </a:pPr>
            <a:r>
              <a:rPr lang="en-US" sz="22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This system also included the feature to delete, update, display the user details from the database and review system for the user is also provided.</a:t>
            </a:r>
          </a:p>
          <a:p>
            <a:endParaRPr lang="en-US" sz="2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32740" indent="-320040">
              <a:lnSpc>
                <a:spcPct val="100000"/>
              </a:lnSpc>
              <a:spcBef>
                <a:spcPts val="700"/>
              </a:spcBef>
              <a:buClr>
                <a:srgbClr val="DD8046"/>
              </a:buClr>
              <a:buSzPct val="60344"/>
              <a:buFont typeface="Wingdings"/>
              <a:buChar char=""/>
              <a:tabLst>
                <a:tab pos="332740" algn="l"/>
              </a:tabLst>
            </a:pPr>
            <a:endParaRPr sz="22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13</a:t>
            </a:r>
            <a:endParaRPr sz="12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1864360" cy="697230"/>
          </a:xfrm>
          <a:prstGeom prst="rect">
            <a:avLst/>
          </a:prstGeom>
        </p:spPr>
        <p:txBody>
          <a:bodyPr vert="horz" wrap="square" lIns="0" tIns="13335" rIns="0" bIns="0" rtlCol="0">
            <a:spAutoFit/>
          </a:bodyPr>
          <a:lstStyle/>
          <a:p>
            <a:pPr marL="12700">
              <a:lnSpc>
                <a:spcPct val="100000"/>
              </a:lnSpc>
              <a:spcBef>
                <a:spcPts val="105"/>
              </a:spcBef>
            </a:pPr>
            <a:r>
              <a:rPr spc="-305" dirty="0"/>
              <a:t>Abs</a:t>
            </a:r>
            <a:r>
              <a:rPr spc="-165" dirty="0"/>
              <a:t>t</a:t>
            </a:r>
            <a:r>
              <a:rPr spc="-55" dirty="0"/>
              <a:t>r</a:t>
            </a:r>
            <a:r>
              <a:rPr spc="-185" dirty="0"/>
              <a:t>act</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7882255" cy="4496744"/>
          </a:xfrm>
          <a:prstGeom prst="rect">
            <a:avLst/>
          </a:prstGeom>
        </p:spPr>
        <p:txBody>
          <a:bodyPr vert="horz" wrap="square" lIns="0" tIns="13335" rIns="0" bIns="0" rtlCol="0">
            <a:spAutoFit/>
          </a:bodyPr>
          <a:lstStyle/>
          <a:p>
            <a:pPr marL="332740" marR="5080" indent="-320040">
              <a:spcBef>
                <a:spcPts val="105"/>
              </a:spcBef>
              <a:buClr>
                <a:srgbClr val="DD8046"/>
              </a:buClr>
              <a:buSzPct val="60344"/>
              <a:buFont typeface="Wingdings"/>
              <a:buChar char=""/>
              <a:tabLst>
                <a:tab pos="332740" algn="l"/>
              </a:tabLst>
            </a:pPr>
            <a:r>
              <a:rPr lang="en-US" sz="2400" b="0" kern="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This project “</a:t>
            </a:r>
            <a:r>
              <a:rPr lang="en-US" sz="2400" kern="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TRAVEL AND TOURISM </a:t>
            </a:r>
            <a:r>
              <a:rPr lang="en-US" sz="2400" b="0" kern="0" dirty="0">
                <a:effectLst/>
                <a:latin typeface="Microsoft Sans Serif" panose="020B0604020202020204" pitchFamily="34" charset="0"/>
                <a:ea typeface="Microsoft Sans Serif" panose="020B0604020202020204" pitchFamily="34" charset="0"/>
                <a:cs typeface="Microsoft Sans Serif" panose="020B0604020202020204" pitchFamily="34" charset="0"/>
              </a:rPr>
              <a:t>MANAGEMENT SYSTEM” is used to automate all </a:t>
            </a:r>
            <a:r>
              <a:rPr lang="en-US" sz="2400" kern="0" dirty="0">
                <a:latin typeface="Microsoft Sans Serif" panose="020B0604020202020204" pitchFamily="34" charset="0"/>
                <a:ea typeface="Microsoft Sans Serif" panose="020B0604020202020204" pitchFamily="34" charset="0"/>
                <a:cs typeface="Microsoft Sans Serif" panose="020B0604020202020204" pitchFamily="34" charset="0"/>
              </a:rPr>
              <a:t>process of the travel and tourism, which deals with creation, booking and confirmation and user details.</a:t>
            </a:r>
          </a:p>
          <a:p>
            <a:pPr marL="332740" marR="5080" indent="-320040">
              <a:spcBef>
                <a:spcPts val="105"/>
              </a:spcBef>
              <a:buClr>
                <a:srgbClr val="DD8046"/>
              </a:buClr>
              <a:buSzPct val="60344"/>
              <a:buFont typeface="Wingdings"/>
              <a:buChar char=""/>
              <a:tabLst>
                <a:tab pos="332740" algn="l"/>
              </a:tabLst>
            </a:pPr>
            <a:r>
              <a:rPr lang="en-US" sz="2400" kern="0" dirty="0">
                <a:latin typeface="Microsoft Sans Serif" panose="020B0604020202020204" pitchFamily="34" charset="0"/>
                <a:ea typeface="Microsoft Sans Serif" panose="020B0604020202020204" pitchFamily="34" charset="0"/>
                <a:cs typeface="Microsoft Sans Serif" panose="020B0604020202020204" pitchFamily="34" charset="0"/>
              </a:rPr>
              <a:t>The admin can add packages to the website and hotels by a tour page. Then the users can sign in and book each project, they can be confirmed by the admin in their manage booking page. </a:t>
            </a:r>
          </a:p>
          <a:p>
            <a:pPr marL="332740" marR="5080" indent="-320040">
              <a:spcBef>
                <a:spcPts val="105"/>
              </a:spcBef>
              <a:buClr>
                <a:srgbClr val="DD8046"/>
              </a:buClr>
              <a:buSzPct val="60344"/>
              <a:buFont typeface="Wingdings"/>
              <a:buChar char=""/>
              <a:tabLst>
                <a:tab pos="332740" algn="l"/>
              </a:tabLst>
            </a:pPr>
            <a:r>
              <a:rPr lang="en-US" sz="2400" kern="0" dirty="0">
                <a:latin typeface="Microsoft Sans Serif" panose="020B0604020202020204" pitchFamily="34" charset="0"/>
                <a:ea typeface="Microsoft Sans Serif" panose="020B0604020202020204" pitchFamily="34" charset="0"/>
                <a:cs typeface="Microsoft Sans Serif" panose="020B0604020202020204" pitchFamily="34" charset="0"/>
              </a:rPr>
              <a:t>It is one of the easiest platform for all travelers which can be easily booked and know the all details.</a:t>
            </a:r>
          </a:p>
          <a:p>
            <a:pPr marL="332740" marR="5080" indent="-320040">
              <a:spcBef>
                <a:spcPts val="105"/>
              </a:spcBef>
              <a:buClr>
                <a:srgbClr val="DD8046"/>
              </a:buClr>
              <a:buSzPct val="60344"/>
              <a:buFont typeface="Wingdings"/>
              <a:buChar char=""/>
              <a:tabLst>
                <a:tab pos="332740" algn="l"/>
              </a:tabLst>
            </a:pPr>
            <a:endParaRPr lang="en-US" sz="2400" kern="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32740" marR="5080" indent="-320040">
              <a:lnSpc>
                <a:spcPct val="100000"/>
              </a:lnSpc>
              <a:spcBef>
                <a:spcPts val="105"/>
              </a:spcBef>
              <a:buClr>
                <a:srgbClr val="DD8046"/>
              </a:buClr>
              <a:buSzPct val="60344"/>
              <a:buFont typeface="Wingdings"/>
              <a:buChar char=""/>
              <a:tabLst>
                <a:tab pos="332740" algn="l"/>
              </a:tabLst>
            </a:pP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3</a:t>
            </a:r>
            <a:endParaRPr sz="12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5557520" cy="697230"/>
          </a:xfrm>
          <a:prstGeom prst="rect">
            <a:avLst/>
          </a:prstGeom>
        </p:spPr>
        <p:txBody>
          <a:bodyPr vert="horz" wrap="square" lIns="0" tIns="13335" rIns="0" bIns="0" rtlCol="0">
            <a:spAutoFit/>
          </a:bodyPr>
          <a:lstStyle/>
          <a:p>
            <a:pPr marL="12700">
              <a:lnSpc>
                <a:spcPct val="100000"/>
              </a:lnSpc>
              <a:spcBef>
                <a:spcPts val="105"/>
              </a:spcBef>
            </a:pPr>
            <a:r>
              <a:rPr spc="-390" dirty="0"/>
              <a:t>Conclusion</a:t>
            </a:r>
            <a:r>
              <a:rPr spc="-10" dirty="0"/>
              <a:t> </a:t>
            </a:r>
            <a:r>
              <a:rPr spc="-185" dirty="0"/>
              <a:t>and</a:t>
            </a:r>
            <a:r>
              <a:rPr spc="15" dirty="0"/>
              <a:t> </a:t>
            </a:r>
            <a:r>
              <a:rPr spc="-455" dirty="0"/>
              <a:t>Lim</a:t>
            </a:r>
            <a:r>
              <a:rPr spc="-210" dirty="0"/>
              <a:t>i</a:t>
            </a:r>
            <a:r>
              <a:rPr spc="-15" dirty="0"/>
              <a:t>t</a:t>
            </a:r>
            <a:r>
              <a:rPr spc="-45" dirty="0"/>
              <a:t>a</a:t>
            </a:r>
            <a:r>
              <a:rPr spc="-210" dirty="0"/>
              <a:t>tion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8376413" cy="5117427"/>
          </a:xfrm>
          <a:prstGeom prst="rect">
            <a:avLst/>
          </a:prstGeom>
        </p:spPr>
        <p:txBody>
          <a:bodyPr vert="horz" wrap="square" lIns="0" tIns="13335" rIns="0" bIns="0" rtlCol="0">
            <a:spAutoFit/>
          </a:bodyPr>
          <a:lstStyle/>
          <a:p>
            <a:pPr marL="332740" marR="5080" indent="-320040">
              <a:spcBef>
                <a:spcPts val="105"/>
              </a:spcBef>
              <a:buClr>
                <a:srgbClr val="DD8046"/>
              </a:buClr>
              <a:buSzPct val="60344"/>
              <a:buFont typeface="Wingdings"/>
              <a:buChar char=""/>
              <a:tabLst>
                <a:tab pos="332740" algn="l"/>
              </a:tabLst>
            </a:pPr>
            <a:r>
              <a:rPr lang="en-US" sz="22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Tourism is currently recognized as a global industry which is growing at a high rate like any other industry. Access to relevant and accurate information is at the heart of tourism. Here, the proposed project on Tourism Management System tries to bridge the gap by noting what a tourist perceives as relevant. Hence, the aim of this project entails the design and implementation of a platform that will assist tourists in gaining access to travel to various tourist locations.</a:t>
            </a:r>
          </a:p>
          <a:p>
            <a:pPr marL="332740" marR="5080" indent="-320040">
              <a:spcBef>
                <a:spcPts val="105"/>
              </a:spcBef>
              <a:buClr>
                <a:srgbClr val="DD8046"/>
              </a:buClr>
              <a:buSzPct val="60344"/>
              <a:buFont typeface="Wingdings"/>
              <a:buChar char=""/>
              <a:tabLst>
                <a:tab pos="332740" algn="l"/>
              </a:tabLst>
            </a:pPr>
            <a:r>
              <a:rPr lang="en-US" sz="22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One major limitation is there are already existing websites providing such facilities all over internet so it will be difficult to distinguish our website from such high competition that’s why our main focus will be our affordable packages that might attract costumers towards us. And as by doing this project we will also learn to implement out knowledge into real world application.</a:t>
            </a:r>
            <a:endParaRPr lang="en-US" sz="22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32740" marR="5080" indent="-320040">
              <a:spcBef>
                <a:spcPts val="105"/>
              </a:spcBef>
              <a:buClr>
                <a:srgbClr val="DD8046"/>
              </a:buClr>
              <a:buSzPct val="60344"/>
              <a:buFont typeface="Wingdings"/>
              <a:buChar char=""/>
              <a:tabLst>
                <a:tab pos="332740" algn="l"/>
              </a:tabLst>
            </a:pPr>
            <a:endParaRPr lang="en-US" sz="2200" dirty="0">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14</a:t>
            </a:r>
            <a:endParaRPr sz="12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250825">
              <a:lnSpc>
                <a:spcPct val="100000"/>
              </a:lnSpc>
              <a:spcBef>
                <a:spcPts val="105"/>
              </a:spcBef>
            </a:pPr>
            <a:r>
              <a:rPr spc="-445" dirty="0"/>
              <a:t>A</a:t>
            </a:r>
            <a:r>
              <a:rPr spc="-254" dirty="0"/>
              <a:t>c</a:t>
            </a:r>
            <a:r>
              <a:rPr spc="-395" dirty="0"/>
              <a:t>kn</a:t>
            </a:r>
            <a:r>
              <a:rPr spc="-360" dirty="0"/>
              <a:t>o</a:t>
            </a:r>
            <a:r>
              <a:rPr spc="-229" dirty="0"/>
              <a:t>wledgment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172313" y="1266190"/>
            <a:ext cx="187325" cy="208279"/>
          </a:xfrm>
          <a:prstGeom prst="rect">
            <a:avLst/>
          </a:prstGeom>
        </p:spPr>
        <p:txBody>
          <a:bodyPr vert="horz" wrap="square" lIns="0" tIns="12700" rIns="0" bIns="0" rtlCol="0">
            <a:spAutoFit/>
          </a:bodyPr>
          <a:lstStyle/>
          <a:p>
            <a:pPr marL="12700">
              <a:lnSpc>
                <a:spcPct val="100000"/>
              </a:lnSpc>
              <a:spcBef>
                <a:spcPts val="100"/>
              </a:spcBef>
            </a:pPr>
            <a:r>
              <a:rPr sz="1200" b="1" spc="-40" dirty="0">
                <a:solidFill>
                  <a:srgbClr val="FFFFFF"/>
                </a:solidFill>
                <a:latin typeface="Arial"/>
                <a:cs typeface="Arial"/>
              </a:rPr>
              <a:t>15</a:t>
            </a:r>
            <a:endParaRPr sz="1200">
              <a:latin typeface="Arial"/>
              <a:cs typeface="Arial"/>
            </a:endParaRPr>
          </a:p>
        </p:txBody>
      </p:sp>
      <p:sp>
        <p:nvSpPr>
          <p:cNvPr id="7" name="TextBox 6">
            <a:extLst>
              <a:ext uri="{FF2B5EF4-FFF2-40B4-BE49-F238E27FC236}">
                <a16:creationId xmlns:a16="http://schemas.microsoft.com/office/drawing/2014/main" id="{F8F15913-4435-0C3B-CB7D-A148C3F512CE}"/>
              </a:ext>
            </a:extLst>
          </p:cNvPr>
          <p:cNvSpPr txBox="1"/>
          <p:nvPr/>
        </p:nvSpPr>
        <p:spPr>
          <a:xfrm>
            <a:off x="533400" y="1600200"/>
            <a:ext cx="8382000" cy="2308324"/>
          </a:xfrm>
          <a:prstGeom prst="rect">
            <a:avLst/>
          </a:prstGeom>
          <a:noFill/>
        </p:spPr>
        <p:txBody>
          <a:bodyPr wrap="square">
            <a:spAutoFit/>
          </a:bodyPr>
          <a:lstStyle/>
          <a:p>
            <a:pPr marL="0" indent="0">
              <a:buNone/>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We would like to extend our heartfelt gratitude to our Computer science and engineering department for providing us with this great opportunity to work on this project .We would also like to express our sincere gratitude to Prof. Ronak Jain for his valuable guidance and kind supervision throughout the course of this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2564765" cy="697230"/>
          </a:xfrm>
          <a:prstGeom prst="rect">
            <a:avLst/>
          </a:prstGeom>
        </p:spPr>
        <p:txBody>
          <a:bodyPr vert="horz" wrap="square" lIns="0" tIns="13335" rIns="0" bIns="0" rtlCol="0">
            <a:spAutoFit/>
          </a:bodyPr>
          <a:lstStyle/>
          <a:p>
            <a:pPr marL="12700">
              <a:lnSpc>
                <a:spcPct val="100000"/>
              </a:lnSpc>
              <a:spcBef>
                <a:spcPts val="105"/>
              </a:spcBef>
            </a:pPr>
            <a:r>
              <a:rPr spc="-215" dirty="0"/>
              <a:t>Int</a:t>
            </a:r>
            <a:r>
              <a:rPr spc="-285" dirty="0"/>
              <a:t>r</a:t>
            </a:r>
            <a:r>
              <a:rPr spc="-250" dirty="0"/>
              <a:t>oduct</a:t>
            </a:r>
            <a:r>
              <a:rPr spc="-135" dirty="0"/>
              <a:t>i</a:t>
            </a:r>
            <a:r>
              <a:rPr spc="-385" dirty="0"/>
              <a:t>on</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a:spLocks noGrp="1"/>
          </p:cNvSpPr>
          <p:nvPr>
            <p:ph type="body" idx="1"/>
          </p:nvPr>
        </p:nvSpPr>
        <p:spPr>
          <a:xfrm>
            <a:off x="556387" y="1524352"/>
            <a:ext cx="5234813" cy="4680127"/>
          </a:xfrm>
          <a:prstGeom prst="rect">
            <a:avLst/>
          </a:prstGeom>
        </p:spPr>
        <p:txBody>
          <a:bodyPr vert="horz" wrap="square" lIns="0" tIns="100965" rIns="0" bIns="0" rtlCol="0">
            <a:spAutoFit/>
          </a:bodyPr>
          <a:lstStyle/>
          <a:p>
            <a:pPr marL="467359" indent="-320040">
              <a:spcBef>
                <a:spcPts val="795"/>
              </a:spcBef>
              <a:buClr>
                <a:srgbClr val="DD8046"/>
              </a:buClr>
              <a:buSzPct val="60344"/>
              <a:buFont typeface="Wingdings"/>
              <a:buChar char=""/>
              <a:tabLst>
                <a:tab pos="467995" algn="l"/>
              </a:tabLst>
            </a:pPr>
            <a:r>
              <a:rPr lang="en-US" sz="1900" dirty="0">
                <a:solidFill>
                  <a:srgbClr val="000000"/>
                </a:solidFill>
                <a:effectLst/>
                <a:ea typeface="Times New Roman" panose="02020603050405020304" pitchFamily="18" charset="0"/>
              </a:rPr>
              <a:t>Tourism is the largest and fastest-growing industry across the world. It gives the opportunity for people to understand the culture, civilization, and religious aspects of a country.</a:t>
            </a:r>
            <a:endParaRPr lang="en-US" sz="1900" spc="-55" dirty="0">
              <a:solidFill>
                <a:srgbClr val="000000"/>
              </a:solidFill>
            </a:endParaRPr>
          </a:p>
          <a:p>
            <a:pPr marL="467359" indent="-320040">
              <a:spcBef>
                <a:spcPts val="795"/>
              </a:spcBef>
              <a:buClr>
                <a:srgbClr val="DD8046"/>
              </a:buClr>
              <a:buSzPct val="60344"/>
              <a:buFont typeface="Wingdings"/>
              <a:buChar char=""/>
              <a:tabLst>
                <a:tab pos="467995" algn="l"/>
              </a:tabLst>
            </a:pPr>
            <a:r>
              <a:rPr lang="en-US" sz="1900" dirty="0">
                <a:effectLst/>
                <a:ea typeface="Times New Roman" panose="02020603050405020304" pitchFamily="18" charset="0"/>
              </a:rPr>
              <a:t>Travel and tourism management</a:t>
            </a:r>
            <a:r>
              <a:rPr lang="en-US" sz="1900" spc="5" dirty="0">
                <a:effectLst/>
                <a:ea typeface="Times New Roman" panose="02020603050405020304" pitchFamily="18" charset="0"/>
              </a:rPr>
              <a:t> </a:t>
            </a:r>
            <a:r>
              <a:rPr lang="en-US" sz="1900" dirty="0">
                <a:effectLst/>
                <a:ea typeface="Times New Roman" panose="02020603050405020304" pitchFamily="18" charset="0"/>
              </a:rPr>
              <a:t>system is used</a:t>
            </a:r>
            <a:r>
              <a:rPr lang="en-US" sz="1900" spc="5" dirty="0">
                <a:effectLst/>
                <a:ea typeface="Times New Roman" panose="02020603050405020304" pitchFamily="18" charset="0"/>
              </a:rPr>
              <a:t> </a:t>
            </a:r>
            <a:r>
              <a:rPr lang="en-US" sz="1900" dirty="0">
                <a:effectLst/>
                <a:ea typeface="Times New Roman" panose="02020603050405020304" pitchFamily="18" charset="0"/>
              </a:rPr>
              <a:t>to</a:t>
            </a:r>
            <a:r>
              <a:rPr lang="en-US" sz="1900" spc="5" dirty="0">
                <a:effectLst/>
                <a:ea typeface="Times New Roman" panose="02020603050405020304" pitchFamily="18" charset="0"/>
              </a:rPr>
              <a:t> </a:t>
            </a:r>
            <a:r>
              <a:rPr lang="en-US" sz="1900" dirty="0">
                <a:effectLst/>
                <a:ea typeface="Times New Roman" panose="02020603050405020304" pitchFamily="18" charset="0"/>
              </a:rPr>
              <a:t>book a tour from anywhere</a:t>
            </a:r>
            <a:r>
              <a:rPr lang="en-US" sz="1900" spc="300" dirty="0">
                <a:effectLst/>
                <a:ea typeface="Times New Roman" panose="02020603050405020304" pitchFamily="18" charset="0"/>
              </a:rPr>
              <a:t> </a:t>
            </a:r>
            <a:r>
              <a:rPr lang="en-US" sz="1900" dirty="0">
                <a:effectLst/>
                <a:ea typeface="Times New Roman" panose="02020603050405020304" pitchFamily="18" charset="0"/>
              </a:rPr>
              <a:t>in the</a:t>
            </a:r>
            <a:r>
              <a:rPr lang="en-US" sz="1900" spc="5" dirty="0">
                <a:effectLst/>
                <a:ea typeface="Times New Roman" panose="02020603050405020304" pitchFamily="18" charset="0"/>
              </a:rPr>
              <a:t> </a:t>
            </a:r>
            <a:r>
              <a:rPr lang="en-US" sz="1900" dirty="0">
                <a:effectLst/>
                <a:ea typeface="Times New Roman" panose="02020603050405020304" pitchFamily="18" charset="0"/>
              </a:rPr>
              <a:t>world by a single dynamic website which will help the user to know all about the places and tour</a:t>
            </a:r>
            <a:r>
              <a:rPr lang="en-US" sz="1900" spc="-285" dirty="0">
                <a:effectLst/>
                <a:ea typeface="Times New Roman" panose="02020603050405020304" pitchFamily="18" charset="0"/>
              </a:rPr>
              <a:t> </a:t>
            </a:r>
            <a:r>
              <a:rPr lang="en-US" sz="1900" dirty="0">
                <a:effectLst/>
                <a:ea typeface="Times New Roman" panose="02020603050405020304" pitchFamily="18" charset="0"/>
              </a:rPr>
              <a:t>details in a single place.</a:t>
            </a:r>
          </a:p>
          <a:p>
            <a:pPr marL="467359" indent="-320040">
              <a:lnSpc>
                <a:spcPct val="100000"/>
              </a:lnSpc>
              <a:spcBef>
                <a:spcPts val="705"/>
              </a:spcBef>
              <a:buClr>
                <a:srgbClr val="DD8046"/>
              </a:buClr>
              <a:buSzPct val="60344"/>
              <a:buFont typeface="Wingdings"/>
              <a:buChar char=""/>
              <a:tabLst>
                <a:tab pos="467995" algn="l"/>
              </a:tabLst>
            </a:pPr>
            <a:r>
              <a:rPr lang="en-US" sz="1900" dirty="0"/>
              <a:t>Therefore, the motivation behind it is to provide solutions by developing a tourism awareness that is respectful with the environment and the local way of living of its inhabitants.</a:t>
            </a:r>
            <a:endParaRPr sz="1900" spc="-170" dirty="0"/>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4</a:t>
            </a:r>
            <a:endParaRPr sz="1200" dirty="0">
              <a:latin typeface="Arial"/>
              <a:cs typeface="Arial"/>
            </a:endParaRPr>
          </a:p>
        </p:txBody>
      </p:sp>
      <p:pic>
        <p:nvPicPr>
          <p:cNvPr id="7" name="Picture 2">
            <a:extLst>
              <a:ext uri="{FF2B5EF4-FFF2-40B4-BE49-F238E27FC236}">
                <a16:creationId xmlns:a16="http://schemas.microsoft.com/office/drawing/2014/main" id="{0C30626F-8F24-109B-0237-9019D2DBD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867400" y="1981200"/>
            <a:ext cx="3085262" cy="3197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3AB-BEAA-CA37-4C30-279534235F2A}"/>
              </a:ext>
            </a:extLst>
          </p:cNvPr>
          <p:cNvSpPr>
            <a:spLocks noGrp="1"/>
          </p:cNvSpPr>
          <p:nvPr>
            <p:ph type="title"/>
          </p:nvPr>
        </p:nvSpPr>
        <p:spPr>
          <a:xfrm>
            <a:off x="589044" y="533400"/>
            <a:ext cx="5613636" cy="762000"/>
          </a:xfrm>
        </p:spPr>
        <p:txBody>
          <a:bodyPr/>
          <a:lstStyle/>
          <a:p>
            <a:pPr algn="l"/>
            <a:r>
              <a:rPr lang="en-US" dirty="0"/>
              <a:t>Problem Statement</a:t>
            </a:r>
            <a:endParaRPr lang="en-IN" dirty="0"/>
          </a:p>
        </p:txBody>
      </p:sp>
      <p:sp>
        <p:nvSpPr>
          <p:cNvPr id="3" name="Text Placeholder 2">
            <a:extLst>
              <a:ext uri="{FF2B5EF4-FFF2-40B4-BE49-F238E27FC236}">
                <a16:creationId xmlns:a16="http://schemas.microsoft.com/office/drawing/2014/main" id="{02744F2A-4212-47C1-C0F8-029D31B873FC}"/>
              </a:ext>
            </a:extLst>
          </p:cNvPr>
          <p:cNvSpPr>
            <a:spLocks noGrp="1"/>
          </p:cNvSpPr>
          <p:nvPr>
            <p:ph type="body" idx="1"/>
          </p:nvPr>
        </p:nvSpPr>
        <p:spPr>
          <a:xfrm>
            <a:off x="556387" y="1524352"/>
            <a:ext cx="8031225" cy="3570208"/>
          </a:xfrm>
        </p:spPr>
        <p:txBody>
          <a:bodyPr/>
          <a:lstStyle/>
          <a:p>
            <a:r>
              <a:rPr lang="en-US" dirty="0"/>
              <a:t>India is a country where in a few days holiday, you can enjoy a lot. The problem is that we although have many websites but they offer different kinds of services. The customers are enjoying a lot but there is a lack of connection between travel agency and customers and hence we are establishing that relationship by booking, managing and confirming the packages.</a:t>
            </a:r>
            <a:endParaRPr lang="en-IN" dirty="0"/>
          </a:p>
        </p:txBody>
      </p:sp>
      <p:sp>
        <p:nvSpPr>
          <p:cNvPr id="4" name="Footer Placeholder 3">
            <a:extLst>
              <a:ext uri="{FF2B5EF4-FFF2-40B4-BE49-F238E27FC236}">
                <a16:creationId xmlns:a16="http://schemas.microsoft.com/office/drawing/2014/main" id="{199D9091-D313-BC71-5D55-3E2E9C3D45DC}"/>
              </a:ext>
            </a:extLst>
          </p:cNvPr>
          <p:cNvSpPr>
            <a:spLocks noGrp="1"/>
          </p:cNvSpPr>
          <p:nvPr>
            <p:ph type="ftr" sz="quarter" idx="5"/>
          </p:nvPr>
        </p:nvSpPr>
        <p:spPr/>
        <p:txBody>
          <a:bodyPr/>
          <a:lstStyle/>
          <a:p>
            <a:pPr marL="12700">
              <a:lnSpc>
                <a:spcPts val="1580"/>
              </a:lnSpc>
            </a:pPr>
            <a:r>
              <a:rPr lang="en-IN" spc="-75"/>
              <a:t>Department of Computer Science</a:t>
            </a:r>
            <a:endParaRPr lang="en-IN" spc="-110" dirty="0"/>
          </a:p>
        </p:txBody>
      </p:sp>
      <p:sp>
        <p:nvSpPr>
          <p:cNvPr id="5" name="object 4">
            <a:extLst>
              <a:ext uri="{FF2B5EF4-FFF2-40B4-BE49-F238E27FC236}">
                <a16:creationId xmlns:a16="http://schemas.microsoft.com/office/drawing/2014/main" id="{2D6D0C88-FE46-CA05-B34F-419BEE8514F1}"/>
              </a:ext>
            </a:extLst>
          </p:cNvPr>
          <p:cNvSpPr txBox="1"/>
          <p:nvPr/>
        </p:nvSpPr>
        <p:spPr>
          <a:xfrm>
            <a:off x="213461" y="1266190"/>
            <a:ext cx="106680" cy="197490"/>
          </a:xfrm>
          <a:prstGeom prst="rect">
            <a:avLst/>
          </a:prstGeom>
        </p:spPr>
        <p:txBody>
          <a:bodyPr vert="horz" wrap="square" lIns="0" tIns="12700" rIns="0" bIns="0" rtlCol="0">
            <a:spAutoFit/>
          </a:bodyPr>
          <a:lstStyle/>
          <a:p>
            <a:pPr marL="12700">
              <a:lnSpc>
                <a:spcPct val="100000"/>
              </a:lnSpc>
              <a:spcBef>
                <a:spcPts val="100"/>
              </a:spcBef>
            </a:pPr>
            <a:r>
              <a:rPr lang="en-US" sz="1200" b="1" spc="-35" dirty="0">
                <a:solidFill>
                  <a:srgbClr val="FFFFFF"/>
                </a:solidFill>
                <a:latin typeface="Arial"/>
                <a:cs typeface="Arial"/>
              </a:rPr>
              <a:t>5</a:t>
            </a:r>
            <a:endParaRPr sz="1200" dirty="0">
              <a:latin typeface="Arial"/>
              <a:cs typeface="Arial"/>
            </a:endParaRPr>
          </a:p>
        </p:txBody>
      </p:sp>
    </p:spTree>
    <p:extLst>
      <p:ext uri="{BB962C8B-B14F-4D97-AF65-F5344CB8AC3E}">
        <p14:creationId xmlns:p14="http://schemas.microsoft.com/office/powerpoint/2010/main" val="391932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5862955" cy="697230"/>
          </a:xfrm>
          <a:prstGeom prst="rect">
            <a:avLst/>
          </a:prstGeom>
        </p:spPr>
        <p:txBody>
          <a:bodyPr vert="horz" wrap="square" lIns="0" tIns="13335" rIns="0" bIns="0" rtlCol="0">
            <a:spAutoFit/>
          </a:bodyPr>
          <a:lstStyle/>
          <a:p>
            <a:pPr marL="12700">
              <a:lnSpc>
                <a:spcPct val="100000"/>
              </a:lnSpc>
              <a:spcBef>
                <a:spcPts val="105"/>
              </a:spcBef>
            </a:pPr>
            <a:r>
              <a:rPr spc="-490" dirty="0"/>
              <a:t>Su</a:t>
            </a:r>
            <a:r>
              <a:rPr spc="-90" dirty="0"/>
              <a:t>r</a:t>
            </a:r>
            <a:r>
              <a:rPr spc="-360" dirty="0"/>
              <a:t>v</a:t>
            </a:r>
            <a:r>
              <a:rPr spc="-425" dirty="0"/>
              <a:t>e</a:t>
            </a:r>
            <a:r>
              <a:rPr dirty="0"/>
              <a:t>y</a:t>
            </a:r>
            <a:r>
              <a:rPr spc="-10" dirty="0"/>
              <a:t> </a:t>
            </a:r>
            <a:r>
              <a:rPr dirty="0"/>
              <a:t>of</a:t>
            </a:r>
            <a:r>
              <a:rPr spc="175" dirty="0"/>
              <a:t> </a:t>
            </a:r>
            <a:r>
              <a:rPr spc="-335" dirty="0"/>
              <a:t>Exist</a:t>
            </a:r>
            <a:r>
              <a:rPr spc="-195" dirty="0"/>
              <a:t>i</a:t>
            </a:r>
            <a:r>
              <a:rPr spc="-270" dirty="0"/>
              <a:t>ng</a:t>
            </a:r>
            <a:r>
              <a:rPr spc="10" dirty="0"/>
              <a:t> </a:t>
            </a:r>
            <a:r>
              <a:rPr spc="-459" dirty="0"/>
              <a:t>Systems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4947413" cy="4691669"/>
          </a:xfrm>
          <a:prstGeom prst="rect">
            <a:avLst/>
          </a:prstGeom>
        </p:spPr>
        <p:txBody>
          <a:bodyPr vert="horz" wrap="square" lIns="0" tIns="13335" rIns="0" bIns="0" rtlCol="0">
            <a:spAutoFit/>
          </a:bodyPr>
          <a:lstStyle/>
          <a:p>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There are many systems that are dedicated to provide services related to travel and tourism but most of them are costly and much difficult to deal with:</a:t>
            </a:r>
          </a:p>
          <a:p>
            <a:pPr marL="342900" indent="-342900">
              <a:buAutoNum type="arabicPeriod"/>
            </a:pPr>
            <a:r>
              <a:rPr lang="en-US" sz="1600" b="1" dirty="0">
                <a:effectLst/>
                <a:latin typeface="Microsoft Sans Serif" panose="020B0604020202020204" pitchFamily="34" charset="0"/>
                <a:ea typeface="Microsoft Sans Serif" panose="020B0604020202020204" pitchFamily="34" charset="0"/>
                <a:cs typeface="Microsoft Sans Serif" panose="020B0604020202020204" pitchFamily="34" charset="0"/>
              </a:rPr>
              <a:t>MAKE MY TRIP  </a:t>
            </a:r>
            <a:r>
              <a:rPr lang="en-US" sz="16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Make My Trip is an Indian online travel company provides online travel services including airline tickets, domestic and international holiday packages, hotel reservations, rail, and bus tickets. </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AutoNum type="arabicPeriod"/>
            </a:pPr>
            <a:r>
              <a:rPr lang="en-US" sz="1600" b="1"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THOMAS COOK (INDIA) </a:t>
            </a:r>
            <a:r>
              <a:rPr lang="en-US" sz="16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16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They provide various planned trips in many places which include national and international packages.</a:t>
            </a:r>
            <a:endParaRPr lang="en-US" sz="1600" b="1"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AutoNum type="arabicPeriod"/>
            </a:pPr>
            <a:r>
              <a:rPr lang="en-US" sz="1600" b="1" dirty="0">
                <a:effectLst/>
                <a:latin typeface="Microsoft Sans Serif" panose="020B0604020202020204" pitchFamily="34" charset="0"/>
                <a:ea typeface="Microsoft Sans Serif" panose="020B0604020202020204" pitchFamily="34" charset="0"/>
                <a:cs typeface="Microsoft Sans Serif" panose="020B0604020202020204" pitchFamily="34" charset="0"/>
              </a:rPr>
              <a:t>YATRA</a:t>
            </a:r>
            <a:r>
              <a:rPr lang="en-US" sz="16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 </a:t>
            </a:r>
            <a:r>
              <a:rPr lang="en-US" sz="16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Yatra.com aims to be the one stop travel shop for India’s travelers. </a:t>
            </a:r>
            <a:endParaRPr lang="en-IN" sz="16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AutoNum type="arabicPeriod"/>
            </a:pPr>
            <a:r>
              <a:rPr lang="en-US" sz="1600" b="1" dirty="0">
                <a:effectLst/>
                <a:latin typeface="Microsoft Sans Serif" panose="020B0604020202020204" pitchFamily="34" charset="0"/>
                <a:ea typeface="Microsoft Sans Serif" panose="020B0604020202020204" pitchFamily="34" charset="0"/>
                <a:cs typeface="Microsoft Sans Serif" panose="020B0604020202020204" pitchFamily="34" charset="0"/>
              </a:rPr>
              <a:t>INCREDIBLE INDIA </a:t>
            </a:r>
            <a:r>
              <a:rPr lang="en-US" sz="16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The biggest advantage that India has from the perspective of tourism is its diversity. Very few countries in the world have this eclectic fusion of the traditional and the modern, the historical and the contemporary, the mountains and the seas, the deserts and the forests.</a:t>
            </a:r>
            <a:endPar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6</a:t>
            </a:r>
            <a:endParaRPr sz="1200" dirty="0">
              <a:latin typeface="Arial"/>
              <a:cs typeface="Arial"/>
            </a:endParaRPr>
          </a:p>
        </p:txBody>
      </p:sp>
      <p:pic>
        <p:nvPicPr>
          <p:cNvPr id="7" name="Picture 4">
            <a:extLst>
              <a:ext uri="{FF2B5EF4-FFF2-40B4-BE49-F238E27FC236}">
                <a16:creationId xmlns:a16="http://schemas.microsoft.com/office/drawing/2014/main" id="{36337704-AB22-423E-1EFC-E766A109C6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5715000" y="1752600"/>
            <a:ext cx="325247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3835E6-929B-03D4-F90F-B50C9D8F0CF7}"/>
              </a:ext>
            </a:extLst>
          </p:cNvPr>
          <p:cNvPicPr>
            <a:picLocks noChangeAspect="1"/>
          </p:cNvPicPr>
          <p:nvPr/>
        </p:nvPicPr>
        <p:blipFill>
          <a:blip r:embed="rId3" cstate="print">
            <a:extLst>
              <a:ext uri="{28A0092B-C50C-407E-A947-70E740481C1C}">
                <a14:useLocalDpi xmlns:a14="http://schemas.microsoft.com/office/drawing/2010/main" val="0"/>
              </a:ext>
            </a:extLst>
          </a:blip>
          <a:srcRect l="2984" r="2984"/>
          <a:stretch/>
        </p:blipFill>
        <p:spPr>
          <a:xfrm>
            <a:off x="5638801" y="3429000"/>
            <a:ext cx="1752600" cy="2209800"/>
          </a:xfrm>
          <a:prstGeom prst="rect">
            <a:avLst/>
          </a:prstGeom>
        </p:spPr>
      </p:pic>
      <p:pic>
        <p:nvPicPr>
          <p:cNvPr id="9" name="Picture 8">
            <a:extLst>
              <a:ext uri="{FF2B5EF4-FFF2-40B4-BE49-F238E27FC236}">
                <a16:creationId xmlns:a16="http://schemas.microsoft.com/office/drawing/2014/main" id="{030355BC-648C-9675-65D3-2EA0F6FC39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5400000">
            <a:off x="7133734" y="3792002"/>
            <a:ext cx="2223712" cy="14437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5862955" cy="697230"/>
          </a:xfrm>
          <a:prstGeom prst="rect">
            <a:avLst/>
          </a:prstGeom>
        </p:spPr>
        <p:txBody>
          <a:bodyPr vert="horz" wrap="square" lIns="0" tIns="13335" rIns="0" bIns="0" rtlCol="0">
            <a:spAutoFit/>
          </a:bodyPr>
          <a:lstStyle/>
          <a:p>
            <a:pPr marL="12700">
              <a:lnSpc>
                <a:spcPct val="100000"/>
              </a:lnSpc>
              <a:spcBef>
                <a:spcPts val="105"/>
              </a:spcBef>
            </a:pPr>
            <a:r>
              <a:rPr spc="-490" dirty="0"/>
              <a:t>Su</a:t>
            </a:r>
            <a:r>
              <a:rPr spc="-90" dirty="0"/>
              <a:t>r</a:t>
            </a:r>
            <a:r>
              <a:rPr spc="-360" dirty="0"/>
              <a:t>v</a:t>
            </a:r>
            <a:r>
              <a:rPr spc="-425" dirty="0"/>
              <a:t>e</a:t>
            </a:r>
            <a:r>
              <a:rPr dirty="0"/>
              <a:t>y</a:t>
            </a:r>
            <a:r>
              <a:rPr spc="-10" dirty="0"/>
              <a:t> </a:t>
            </a:r>
            <a:r>
              <a:rPr dirty="0"/>
              <a:t>of</a:t>
            </a:r>
            <a:r>
              <a:rPr spc="175" dirty="0"/>
              <a:t> </a:t>
            </a:r>
            <a:r>
              <a:rPr spc="-335" dirty="0"/>
              <a:t>Exist</a:t>
            </a:r>
            <a:r>
              <a:rPr spc="-195" dirty="0"/>
              <a:t>i</a:t>
            </a:r>
            <a:r>
              <a:rPr spc="-270" dirty="0"/>
              <a:t>ng</a:t>
            </a:r>
            <a:r>
              <a:rPr spc="10" dirty="0"/>
              <a:t> </a:t>
            </a:r>
            <a:r>
              <a:rPr spc="-459" dirty="0"/>
              <a:t>Systems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4947413" cy="4630114"/>
          </a:xfrm>
          <a:prstGeom prst="rect">
            <a:avLst/>
          </a:prstGeom>
        </p:spPr>
        <p:txBody>
          <a:bodyPr vert="horz" wrap="square" lIns="0" tIns="13335" rIns="0" bIns="0" rtlCol="0">
            <a:spAutoFit/>
          </a:bodyPr>
          <a:lstStyle/>
          <a:p>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Advantages:</a:t>
            </a:r>
          </a:p>
          <a:p>
            <a:pPr marL="342900" indent="-342900">
              <a:buClr>
                <a:schemeClr val="accent6">
                  <a:lumMod val="75000"/>
                </a:schemeClr>
              </a:buClr>
              <a:buFont typeface="Wingdings" panose="05000000000000000000" pitchFamily="2" charset="2"/>
              <a:buChar char="q"/>
            </a:pPr>
            <a:r>
              <a:rPr lang="en-US" sz="20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This company offers heritage tours, cultural tours, educational tours, MICE, and special interest tours. </a:t>
            </a:r>
          </a:p>
          <a:p>
            <a:pPr marL="342900" indent="-342900">
              <a:buClr>
                <a:schemeClr val="accent6">
                  <a:lumMod val="75000"/>
                </a:schemeClr>
              </a:buClr>
              <a:buFont typeface="Wingdings" panose="05000000000000000000" pitchFamily="2" charset="2"/>
              <a:buChar char="q"/>
            </a:pPr>
            <a:r>
              <a:rPr lang="en-US" sz="20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 services they offer include pick up and drop, multilingual guide services, accommodation, transportation, transfers, sightseeing trips, and also arrange tickets for special events on request.</a:t>
            </a:r>
          </a:p>
          <a:p>
            <a:pPr marL="342900" indent="-342900">
              <a:buClr>
                <a:schemeClr val="accent6">
                  <a:lumMod val="75000"/>
                </a:schemeClr>
              </a:buClr>
              <a:buFont typeface="Wingdings" panose="05000000000000000000" pitchFamily="2" charset="2"/>
              <a:buChar char="q"/>
            </a:pPr>
            <a:r>
              <a:rPr lang="en-US" sz="20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Make My Trip route planner provides all the basic required  information on more than 10 lakhs (1 million) routes in India. Make My Trip also offer metro train tickets for Hyderabad Metro.</a:t>
            </a: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6</a:t>
            </a:r>
            <a:endParaRPr sz="1200" dirty="0">
              <a:latin typeface="Arial"/>
              <a:cs typeface="Arial"/>
            </a:endParaRPr>
          </a:p>
        </p:txBody>
      </p:sp>
      <p:pic>
        <p:nvPicPr>
          <p:cNvPr id="6" name="Picture 5">
            <a:extLst>
              <a:ext uri="{FF2B5EF4-FFF2-40B4-BE49-F238E27FC236}">
                <a16:creationId xmlns:a16="http://schemas.microsoft.com/office/drawing/2014/main" id="{3453C171-B7AE-0C52-61DE-DF2D677CBE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500"/>
          <a:stretch/>
        </p:blipFill>
        <p:spPr>
          <a:xfrm>
            <a:off x="5867400" y="1949038"/>
            <a:ext cx="2987832" cy="3937046"/>
          </a:xfrm>
          <a:prstGeom prst="rect">
            <a:avLst/>
          </a:prstGeom>
        </p:spPr>
      </p:pic>
    </p:spTree>
    <p:extLst>
      <p:ext uri="{BB962C8B-B14F-4D97-AF65-F5344CB8AC3E}">
        <p14:creationId xmlns:p14="http://schemas.microsoft.com/office/powerpoint/2010/main" val="267208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5862955" cy="697230"/>
          </a:xfrm>
          <a:prstGeom prst="rect">
            <a:avLst/>
          </a:prstGeom>
        </p:spPr>
        <p:txBody>
          <a:bodyPr vert="horz" wrap="square" lIns="0" tIns="13335" rIns="0" bIns="0" rtlCol="0">
            <a:spAutoFit/>
          </a:bodyPr>
          <a:lstStyle/>
          <a:p>
            <a:pPr marL="12700">
              <a:lnSpc>
                <a:spcPct val="100000"/>
              </a:lnSpc>
              <a:spcBef>
                <a:spcPts val="105"/>
              </a:spcBef>
            </a:pPr>
            <a:r>
              <a:rPr spc="-490" dirty="0"/>
              <a:t>Su</a:t>
            </a:r>
            <a:r>
              <a:rPr spc="-90" dirty="0"/>
              <a:t>r</a:t>
            </a:r>
            <a:r>
              <a:rPr spc="-360" dirty="0"/>
              <a:t>v</a:t>
            </a:r>
            <a:r>
              <a:rPr spc="-425" dirty="0"/>
              <a:t>e</a:t>
            </a:r>
            <a:r>
              <a:rPr dirty="0"/>
              <a:t>y</a:t>
            </a:r>
            <a:r>
              <a:rPr spc="-10" dirty="0"/>
              <a:t> </a:t>
            </a:r>
            <a:r>
              <a:rPr dirty="0"/>
              <a:t>of</a:t>
            </a:r>
            <a:r>
              <a:rPr spc="175" dirty="0"/>
              <a:t> </a:t>
            </a:r>
            <a:r>
              <a:rPr spc="-335" dirty="0"/>
              <a:t>Exist</a:t>
            </a:r>
            <a:r>
              <a:rPr spc="-195" dirty="0"/>
              <a:t>i</a:t>
            </a:r>
            <a:r>
              <a:rPr spc="-270" dirty="0"/>
              <a:t>ng</a:t>
            </a:r>
            <a:r>
              <a:rPr spc="10" dirty="0"/>
              <a:t> </a:t>
            </a:r>
            <a:r>
              <a:rPr spc="-459" dirty="0"/>
              <a:t>Systems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7" y="1612138"/>
            <a:ext cx="4947413" cy="4691669"/>
          </a:xfrm>
          <a:prstGeom prst="rect">
            <a:avLst/>
          </a:prstGeom>
        </p:spPr>
        <p:txBody>
          <a:bodyPr vert="horz" wrap="square" lIns="0" tIns="13335" rIns="0" bIns="0" rtlCol="0">
            <a:spAutoFit/>
          </a:bodyPr>
          <a:lstStyle/>
          <a:p>
            <a:r>
              <a:rPr lang="en-US" sz="1900" b="1" dirty="0">
                <a:latin typeface="Microsoft Sans Serif" panose="020B0604020202020204" pitchFamily="34" charset="0"/>
                <a:ea typeface="Microsoft Sans Serif" panose="020B0604020202020204" pitchFamily="34" charset="0"/>
                <a:cs typeface="Microsoft Sans Serif" panose="020B0604020202020204" pitchFamily="34" charset="0"/>
              </a:rPr>
              <a:t>Disadvantages:</a:t>
            </a:r>
          </a:p>
          <a:p>
            <a:pPr marL="342900" indent="-342900">
              <a:buClr>
                <a:schemeClr val="accent6">
                  <a:lumMod val="75000"/>
                </a:schemeClr>
              </a:buClr>
              <a:buFont typeface="Wingdings" panose="05000000000000000000" pitchFamily="2" charset="2"/>
              <a:buChar char="q"/>
            </a:pPr>
            <a:r>
              <a:rPr lang="en-US" sz="19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There should be all type of hotels for the user to select i.e. affordable hotels should also be available for bookings. So that the </a:t>
            </a:r>
            <a:r>
              <a:rPr lang="en-US" sz="190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traveller</a:t>
            </a:r>
            <a:r>
              <a:rPr lang="en-US" sz="19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gets all the possible options.</a:t>
            </a:r>
          </a:p>
          <a:p>
            <a:pPr marL="342900" indent="-342900">
              <a:buClr>
                <a:schemeClr val="accent6">
                  <a:lumMod val="75000"/>
                </a:schemeClr>
              </a:buClr>
              <a:buFont typeface="Wingdings" panose="05000000000000000000" pitchFamily="2" charset="2"/>
              <a:buChar char="q"/>
            </a:pPr>
            <a:r>
              <a:rPr lang="en-IN" sz="19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They can charge commission on every sale. This can range between 10-20 percent of the gross cost. There may be restrictive terms and conditions imposed by OTAs such as guest cancellation and automatic room reselling policies.</a:t>
            </a:r>
            <a:endParaRPr lang="en-US" sz="1900" dirty="0">
              <a:solidFill>
                <a:srgbClr val="00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342900" indent="-342900">
              <a:buClr>
                <a:schemeClr val="accent6">
                  <a:lumMod val="75000"/>
                </a:schemeClr>
              </a:buClr>
              <a:buFont typeface="Wingdings" panose="05000000000000000000" pitchFamily="2" charset="2"/>
              <a:buChar char="q"/>
            </a:pPr>
            <a:r>
              <a:rPr lang="en-US" sz="19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The main issue is not the cost but options, this site provide us budget option too but the starting budget is </a:t>
            </a:r>
            <a:r>
              <a:rPr lang="en-US" sz="1900" dirty="0" err="1">
                <a:effectLst/>
                <a:latin typeface="Microsoft Sans Serif" panose="020B0604020202020204" pitchFamily="34" charset="0"/>
                <a:ea typeface="Microsoft Sans Serif" panose="020B0604020202020204" pitchFamily="34" charset="0"/>
                <a:cs typeface="Microsoft Sans Serif" panose="020B0604020202020204" pitchFamily="34" charset="0"/>
              </a:rPr>
              <a:t>upto</a:t>
            </a:r>
            <a:r>
              <a:rPr lang="en-US" sz="1900" dirty="0">
                <a:effectLst/>
                <a:latin typeface="Microsoft Sans Serif" panose="020B0604020202020204" pitchFamily="34" charset="0"/>
                <a:ea typeface="Microsoft Sans Serif" panose="020B0604020202020204" pitchFamily="34" charset="0"/>
                <a:cs typeface="Microsoft Sans Serif" panose="020B0604020202020204" pitchFamily="34" charset="0"/>
              </a:rPr>
              <a:t> 30,000 and which is very costly for a middle class person who wishes to plan a holiday trip.</a:t>
            </a:r>
            <a:endParaRPr lang="en-US" sz="1900"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6</a:t>
            </a:r>
            <a:endParaRPr sz="1200" dirty="0">
              <a:latin typeface="Arial"/>
              <a:cs typeface="Arial"/>
            </a:endParaRPr>
          </a:p>
        </p:txBody>
      </p:sp>
      <p:pic>
        <p:nvPicPr>
          <p:cNvPr id="7" name="Picture 2">
            <a:extLst>
              <a:ext uri="{FF2B5EF4-FFF2-40B4-BE49-F238E27FC236}">
                <a16:creationId xmlns:a16="http://schemas.microsoft.com/office/drawing/2014/main" id="{908807DB-2C74-EE0C-3E1C-A13C68F87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662749" y="2441335"/>
            <a:ext cx="3282995" cy="3121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09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343865"/>
            <a:ext cx="2355850" cy="697230"/>
          </a:xfrm>
          <a:prstGeom prst="rect">
            <a:avLst/>
          </a:prstGeom>
        </p:spPr>
        <p:txBody>
          <a:bodyPr vert="horz" wrap="square" lIns="0" tIns="13335" rIns="0" bIns="0" rtlCol="0">
            <a:spAutoFit/>
          </a:bodyPr>
          <a:lstStyle/>
          <a:p>
            <a:pPr marL="12700">
              <a:lnSpc>
                <a:spcPct val="100000"/>
              </a:lnSpc>
              <a:spcBef>
                <a:spcPts val="105"/>
              </a:spcBef>
            </a:pPr>
            <a:r>
              <a:rPr spc="-229" dirty="0"/>
              <a:t>Objectives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580"/>
              </a:lnSpc>
            </a:pPr>
            <a:r>
              <a:rPr lang="en-IN" spc="-75"/>
              <a:t>Department of Computer Science</a:t>
            </a:r>
            <a:endParaRPr spc="-110" dirty="0"/>
          </a:p>
        </p:txBody>
      </p:sp>
      <p:sp>
        <p:nvSpPr>
          <p:cNvPr id="3" name="object 3"/>
          <p:cNvSpPr txBox="1"/>
          <p:nvPr/>
        </p:nvSpPr>
        <p:spPr>
          <a:xfrm>
            <a:off x="691386" y="1612138"/>
            <a:ext cx="8147813" cy="4114588"/>
          </a:xfrm>
          <a:prstGeom prst="rect">
            <a:avLst/>
          </a:prstGeom>
        </p:spPr>
        <p:txBody>
          <a:bodyPr vert="horz" wrap="square" lIns="0" tIns="13335" rIns="0" bIns="0" rtlCol="0">
            <a:spAutoFit/>
          </a:bodyPr>
          <a:lstStyle/>
          <a:p>
            <a:pPr marL="332740" marR="5080" indent="-320040">
              <a:lnSpc>
                <a:spcPct val="100000"/>
              </a:lnSpc>
              <a:spcBef>
                <a:spcPts val="105"/>
              </a:spcBef>
              <a:buClr>
                <a:srgbClr val="DD8046"/>
              </a:buClr>
              <a:buSzPct val="60344"/>
              <a:buFont typeface="Wingdings"/>
              <a:buChar char=""/>
              <a:tabLst>
                <a:tab pos="332740" algn="l"/>
              </a:tabLst>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The objective is to offer a variety of travel services and packages so that may fulfill the needs of the customers. </a:t>
            </a:r>
          </a:p>
          <a:p>
            <a:pPr marL="332740" marR="5080" indent="-320040">
              <a:lnSpc>
                <a:spcPct val="100000"/>
              </a:lnSpc>
              <a:spcBef>
                <a:spcPts val="105"/>
              </a:spcBef>
              <a:buClr>
                <a:srgbClr val="DD8046"/>
              </a:buClr>
              <a:buSzPct val="60344"/>
              <a:buFont typeface="Wingdings"/>
              <a:buChar char=""/>
              <a:tabLst>
                <a:tab pos="332740" algn="l"/>
              </a:tabLst>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The purpose is to develop a system using which one can perform all the operations related to travelling.</a:t>
            </a:r>
          </a:p>
          <a:p>
            <a:pPr marL="332740" marR="5080" indent="-320040">
              <a:lnSpc>
                <a:spcPct val="100000"/>
              </a:lnSpc>
              <a:spcBef>
                <a:spcPts val="105"/>
              </a:spcBef>
              <a:buClr>
                <a:srgbClr val="DD8046"/>
              </a:buClr>
              <a:buSzPct val="60344"/>
              <a:buFont typeface="Wingdings"/>
              <a:buChar char=""/>
              <a:tabLst>
                <a:tab pos="332740" algn="l"/>
              </a:tabLst>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 It is a easiest platform for all travelers which can be easily booked and know the all details and management system organize things in well-designed manner and to make strong relationship with customers so that they can enjoy the holiday of their dreams. </a:t>
            </a:r>
          </a:p>
          <a:p>
            <a:pPr marL="332740" marR="5080" indent="-320040">
              <a:lnSpc>
                <a:spcPct val="100000"/>
              </a:lnSpc>
              <a:spcBef>
                <a:spcPts val="105"/>
              </a:spcBef>
              <a:buClr>
                <a:srgbClr val="DD8046"/>
              </a:buClr>
              <a:buSzPct val="60344"/>
              <a:buFont typeface="Wingdings"/>
              <a:buChar char=""/>
              <a:tabLst>
                <a:tab pos="332740" algn="l"/>
              </a:tabLst>
            </a:pP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Our project is just an initiative. It will be made to more further and developed work of art.</a:t>
            </a:r>
            <a:endParaRPr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4" name="object 4"/>
          <p:cNvSpPr txBox="1"/>
          <p:nvPr/>
        </p:nvSpPr>
        <p:spPr>
          <a:xfrm>
            <a:off x="213461" y="1266190"/>
            <a:ext cx="106680" cy="208279"/>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FFFFFF"/>
                </a:solidFill>
                <a:latin typeface="Arial"/>
                <a:cs typeface="Arial"/>
              </a:rPr>
              <a:t>7</a:t>
            </a:r>
            <a:endParaRPr sz="12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TotalTime>
  <Words>1777</Words>
  <Application>Microsoft Office PowerPoint</Application>
  <PresentationFormat>On-screen Show (4:3)</PresentationFormat>
  <Paragraphs>211</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Cambria</vt:lpstr>
      <vt:lpstr>Microsoft Sans Serif</vt:lpstr>
      <vt:lpstr>Wingdings</vt:lpstr>
      <vt:lpstr>Office Theme</vt:lpstr>
      <vt:lpstr>     TRAVEL AND TOURISM MANAGEMENT SYSTEM</vt:lpstr>
      <vt:lpstr>Project Presentation Outline</vt:lpstr>
      <vt:lpstr>Abstract</vt:lpstr>
      <vt:lpstr>Introduction</vt:lpstr>
      <vt:lpstr>Problem Statement</vt:lpstr>
      <vt:lpstr>Survey of Existing Systems</vt:lpstr>
      <vt:lpstr>Survey of Existing Systems</vt:lpstr>
      <vt:lpstr>Survey of Existing Systems</vt:lpstr>
      <vt:lpstr>Objectives</vt:lpstr>
      <vt:lpstr>Requirement Analysis</vt:lpstr>
      <vt:lpstr>Requirement Analysis</vt:lpstr>
      <vt:lpstr>Solution proposed</vt:lpstr>
      <vt:lpstr>Solution proposed</vt:lpstr>
      <vt:lpstr>Models/Diagrams</vt:lpstr>
      <vt:lpstr>Models/Diagrams</vt:lpstr>
      <vt:lpstr>Models/Diagrams</vt:lpstr>
      <vt:lpstr>Models/Diagrams</vt:lpstr>
      <vt:lpstr>Models/Diagrams</vt:lpstr>
      <vt:lpstr>Models/Diagrams</vt:lpstr>
      <vt:lpstr>Implementation</vt:lpstr>
      <vt:lpstr>Implementation</vt:lpstr>
      <vt:lpstr>Implementation</vt:lpstr>
      <vt:lpstr>Implementation</vt:lpstr>
      <vt:lpstr>Implementation</vt:lpstr>
      <vt:lpstr>Testing/Test Cases</vt:lpstr>
      <vt:lpstr>Testing/Test Cases</vt:lpstr>
      <vt:lpstr>Testing/Test Cases</vt:lpstr>
      <vt:lpstr>Testing/Test Cases</vt:lpstr>
      <vt:lpstr>The Outcome discussion</vt:lpstr>
      <vt:lpstr>Conclusion and Limitation</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Praveen</dc:creator>
  <cp:lastModifiedBy>Deepakshi Choudhary</cp:lastModifiedBy>
  <cp:revision>1</cp:revision>
  <dcterms:created xsi:type="dcterms:W3CDTF">2022-11-22T17:20:16Z</dcterms:created>
  <dcterms:modified xsi:type="dcterms:W3CDTF">2022-11-22T18:52:32Z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2018-04-10T00:00:00Z</vt:filetime>
  </property>
  <property fmtid="{D5CDD505-2E9C-101B-9397-08002B2CF9AE}" pid="3" name="Creator">
    <vt:lpwstr>Microsoft® Office PowerPoint® 2007</vt:lpwstr>
  </property>
  <property fmtid="{D5CDD505-2E9C-101B-9397-08002B2CF9AE}" pid="4" name="LastSaved">
    <vt:filetime>2022-11-22T00:00:00Z</vt:filetime>
  </property>
</Properties>
</file>